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5" roundtripDataSignature="AMtx7mh5Z4F7cs1vkfRyPK7UzvCdB7Ld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6CCBF6-78DF-4742-B8AD-23B2D0E50C8C}">
  <a:tblStyle styleId="{916CCBF6-78DF-4742-B8AD-23B2D0E50C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7c8b2c14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c7c8b2c14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Aggregate Output: Major Voting or Averaging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Contextual Learning: finding important tokens based on surrounding tokens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7eedf52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c7eedf52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81142e9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c81142e9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1582315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1582315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20af5a8a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d20af5a8a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1af12d61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1af12d61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f47e0dd1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ff47e0dd1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1582315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d1582315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SMILES to molecules using RDKit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Morgan Fingerprints for each molecule (radius =2)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Tanimoto similarity to calculate similarity between molecules.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each SMILES with SMILES that has highest Tanimoto Similarity.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ff47e0dd1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ff47e0dd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15823156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d15823156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Challenge: Traditional methods rely heavily on trial and error due to the vast number of possible chemical structures, leading to time and cost inefficiencies.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Approach: Utilize LLMs to predict molecular properties and generate new molecules based on user input, streamlining the identification of promising candidate molecules.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Benefits: LLMs offer a novel approach to molecular design, potentially reducing costs and accelerating the development of high-performance materials.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Impact: The project could lead to significant advancements in organic electronics, including OLEDs, OPVs, and OTFTs, contributing to innovation in the field of soft materials.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f47e0dd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ff47e0dd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d1582315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d1582315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1909f869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2d1909f869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d15823156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d15823156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ff47e0dd1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1ff47e0dd1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d2b190be8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d2b190be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ff47e0dd1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ff47e0dd1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d2b190be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d2b190be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d20af5a8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d20af5a8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2b190be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d2b190be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f3a81a4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ff3a81a4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f47e0dd1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1ff47e0dd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da27ba2ae7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da27ba2ae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d20af5a8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d20af5a8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15823156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d15823156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d15823156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d15823156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d15823156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d15823156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suggests that during fine-tuning, updates to the weight matrix are of lower rank, as most necessary information is already learned during pre-training, and only task-specific adjustments are made.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d15823156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d15823156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c8baca20f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2c8baca20f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Pay attention only to the things that matter without wasting computational resources.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d1af12d619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d1af12d619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Aggregate Output: Major Voting or Averaging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Contextual Learning: finding important tokens based on surrounding tokens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1af12d61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d1af12d61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ff47e0dd1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ff47e0dd1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0af5a8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d20af5a8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7eedf527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c7eedf527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Breaking </a:t>
            </a: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retrosynthetically interesting chemical substructures - rules around molecular cleavage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20af5a8a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d20af5a8a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Modify this to 2 goals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9c4e510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d9c4e510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Pay attention only to the things that matter without wasting computational resources.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/>
          <p:nvPr>
            <p:ph type="title"/>
          </p:nvPr>
        </p:nvSpPr>
        <p:spPr>
          <a:xfrm>
            <a:off x="457201" y="514350"/>
            <a:ext cx="30084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0609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3575050" y="514351"/>
            <a:ext cx="51117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6096"/>
              </a:buClr>
              <a:buSzPts val="3200"/>
              <a:buChar char="•"/>
              <a:defRPr sz="3200">
                <a:solidFill>
                  <a:srgbClr val="006096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21"/>
          <p:cNvSpPr txBox="1"/>
          <p:nvPr>
            <p:ph idx="2" type="body"/>
          </p:nvPr>
        </p:nvSpPr>
        <p:spPr>
          <a:xfrm>
            <a:off x="457201" y="1657351"/>
            <a:ext cx="3008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6096"/>
              </a:buClr>
              <a:buSzPts val="1400"/>
              <a:buNone/>
              <a:defRPr sz="1400">
                <a:solidFill>
                  <a:srgbClr val="00609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33528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/>
          <p:nvPr>
            <p:ph type="title"/>
          </p:nvPr>
        </p:nvSpPr>
        <p:spPr>
          <a:xfrm>
            <a:off x="457200" y="5905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" type="body"/>
          </p:nvPr>
        </p:nvSpPr>
        <p:spPr>
          <a:xfrm rot="5400000">
            <a:off x="3246450" y="-1170000"/>
            <a:ext cx="2651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>
                <a:solidFill>
                  <a:srgbClr val="006096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3505200" y="478155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type="title"/>
          </p:nvPr>
        </p:nvSpPr>
        <p:spPr>
          <a:xfrm rot="5400000">
            <a:off x="5829300" y="1238249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" type="body"/>
          </p:nvPr>
        </p:nvSpPr>
        <p:spPr>
          <a:xfrm rot="5400000">
            <a:off x="1638300" y="-742951"/>
            <a:ext cx="36576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>
                <a:solidFill>
                  <a:srgbClr val="006096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34671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457200" y="5905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>
                <a:solidFill>
                  <a:srgbClr val="006096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idx="1" type="body"/>
          </p:nvPr>
        </p:nvSpPr>
        <p:spPr>
          <a:xfrm>
            <a:off x="685800" y="742950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2" type="body"/>
          </p:nvPr>
        </p:nvSpPr>
        <p:spPr>
          <a:xfrm>
            <a:off x="1371600" y="2419350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  <a:defRPr>
                <a:solidFill>
                  <a:srgbClr val="00B0F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0609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792288" y="4025503"/>
            <a:ext cx="5486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6096"/>
              </a:buClr>
              <a:buSzPts val="1400"/>
              <a:buNone/>
              <a:defRPr sz="1400">
                <a:solidFill>
                  <a:srgbClr val="00609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33528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722313" y="2647950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>
                <a:solidFill>
                  <a:srgbClr val="00B0F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722313" y="1522809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33528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457200" y="5143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457200" y="1409701"/>
            <a:ext cx="40386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6096"/>
              </a:buClr>
              <a:buSzPts val="2800"/>
              <a:buChar char="•"/>
              <a:defRPr sz="2800">
                <a:solidFill>
                  <a:srgbClr val="006096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18"/>
          <p:cNvSpPr txBox="1"/>
          <p:nvPr>
            <p:ph idx="2" type="body"/>
          </p:nvPr>
        </p:nvSpPr>
        <p:spPr>
          <a:xfrm>
            <a:off x="4648200" y="1409701"/>
            <a:ext cx="40386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6096"/>
              </a:buClr>
              <a:buSzPts val="2800"/>
              <a:buChar char="•"/>
              <a:defRPr sz="2800">
                <a:solidFill>
                  <a:srgbClr val="006096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457200" y="502445"/>
            <a:ext cx="4040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None/>
              <a:defRPr b="1" sz="2400">
                <a:solidFill>
                  <a:srgbClr val="00609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457200" y="1276350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Char char="•"/>
              <a:defRPr sz="2400">
                <a:solidFill>
                  <a:srgbClr val="006096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–"/>
              <a:defRPr sz="2000">
                <a:solidFill>
                  <a:srgbClr val="006096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 sz="1800">
                <a:solidFill>
                  <a:srgbClr val="006096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–"/>
              <a:defRPr sz="1600">
                <a:solidFill>
                  <a:srgbClr val="006096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»"/>
              <a:defRPr sz="1600">
                <a:solidFill>
                  <a:srgbClr val="006096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4645026" y="502445"/>
            <a:ext cx="40419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None/>
              <a:defRPr b="1" sz="2400">
                <a:solidFill>
                  <a:srgbClr val="00609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4645026" y="1276350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Char char="•"/>
              <a:defRPr sz="2400">
                <a:solidFill>
                  <a:srgbClr val="006096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–"/>
              <a:defRPr sz="2000">
                <a:solidFill>
                  <a:srgbClr val="006096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 sz="1800">
                <a:solidFill>
                  <a:srgbClr val="006096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–"/>
              <a:defRPr sz="1600">
                <a:solidFill>
                  <a:srgbClr val="006096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»"/>
              <a:defRPr sz="1600">
                <a:solidFill>
                  <a:srgbClr val="006096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/>
          <p:nvPr>
            <p:ph type="title"/>
          </p:nvPr>
        </p:nvSpPr>
        <p:spPr>
          <a:xfrm>
            <a:off x="457200" y="5905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5905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hyperlink" Target="https://www.analyticsvidhya.com/blog/2021/10/an-introduction-to-random-forest-algorithm-for-beginners/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www.zotero.org/google-docs/?ug8OsS" TargetMode="External"/><Relationship Id="rId7" Type="http://schemas.openxmlformats.org/officeDocument/2006/relationships/hyperlink" Target="https://www.zotero.org/google-docs/?ug8OsS" TargetMode="External"/><Relationship Id="rId8" Type="http://schemas.openxmlformats.org/officeDocument/2006/relationships/hyperlink" Target="https://www.zotero.org/google-docs/?ug8Os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cmr.fysik.dtu.dk/solar/solar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hyperlink" Target="https://www.imagella.com/products/4k-robot-clipart-in-minimalist-art-style-vector-sv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gif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3.gif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analyticsvidhya.com/blog/2021/10/an-introduction-to-random-forest-algorithm-for-beginners/" TargetMode="External"/><Relationship Id="rId11" Type="http://schemas.openxmlformats.org/officeDocument/2006/relationships/hyperlink" Target="https://www.zotero.org/google-docs/?ug8OsS" TargetMode="External"/><Relationship Id="rId10" Type="http://schemas.openxmlformats.org/officeDocument/2006/relationships/hyperlink" Target="https://doi.org/10.1021/acs.jcim.0c01127" TargetMode="External"/><Relationship Id="rId21" Type="http://schemas.openxmlformats.org/officeDocument/2006/relationships/hyperlink" Target="https://huggingface.co/blog/bert-101" TargetMode="External"/><Relationship Id="rId13" Type="http://schemas.openxmlformats.org/officeDocument/2006/relationships/hyperlink" Target="https://www.zotero.org/google-docs/?ug8OsS" TargetMode="External"/><Relationship Id="rId12" Type="http://schemas.openxmlformats.org/officeDocument/2006/relationships/hyperlink" Target="https://www.zotero.org/google-docs/?ug8Os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zotero.org/google-docs/?ug8OsS" TargetMode="External"/><Relationship Id="rId4" Type="http://schemas.openxmlformats.org/officeDocument/2006/relationships/hyperlink" Target="https://www.zotero.org/google-docs/?ug8OsS" TargetMode="External"/><Relationship Id="rId9" Type="http://schemas.openxmlformats.org/officeDocument/2006/relationships/hyperlink" Target="https://www.zotero.org/google-docs/?ug8OsS" TargetMode="External"/><Relationship Id="rId15" Type="http://schemas.openxmlformats.org/officeDocument/2006/relationships/hyperlink" Target="https://www.zotero.org/google-docs/?ug8OsS" TargetMode="External"/><Relationship Id="rId14" Type="http://schemas.openxmlformats.org/officeDocument/2006/relationships/hyperlink" Target="https://doi.org/10.1145/2939672.2939785" TargetMode="External"/><Relationship Id="rId17" Type="http://schemas.openxmlformats.org/officeDocument/2006/relationships/hyperlink" Target="https://doi.org/10.48550/arXiv.2307.09288" TargetMode="External"/><Relationship Id="rId16" Type="http://schemas.openxmlformats.org/officeDocument/2006/relationships/hyperlink" Target="https://cmr.fysik.dtu.dk/solar/solar.html" TargetMode="External"/><Relationship Id="rId5" Type="http://schemas.openxmlformats.org/officeDocument/2006/relationships/hyperlink" Target="https://www.zotero.org/google-docs/?ug8OsS" TargetMode="External"/><Relationship Id="rId19" Type="http://schemas.openxmlformats.org/officeDocument/2006/relationships/hyperlink" Target="https://arxiv.org/pdf/2305.14314" TargetMode="External"/><Relationship Id="rId6" Type="http://schemas.openxmlformats.org/officeDocument/2006/relationships/hyperlink" Target="https://www.zotero.org/google-docs/?ug8OsS" TargetMode="External"/><Relationship Id="rId18" Type="http://schemas.openxmlformats.org/officeDocument/2006/relationships/hyperlink" Target="https://doi.org/10.1021/c160017a018" TargetMode="External"/><Relationship Id="rId7" Type="http://schemas.openxmlformats.org/officeDocument/2006/relationships/hyperlink" Target="https://www.zotero.org/google-docs/?ug8OsS" TargetMode="External"/><Relationship Id="rId8" Type="http://schemas.openxmlformats.org/officeDocument/2006/relationships/hyperlink" Target="https://doi.org/10.1021/ci00057a005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www.zotero.org/google-docs/?ug8OsS" TargetMode="External"/><Relationship Id="rId5" Type="http://schemas.openxmlformats.org/officeDocument/2006/relationships/hyperlink" Target="https://www.zotero.org/google-docs/?ug8OsS" TargetMode="External"/><Relationship Id="rId6" Type="http://schemas.openxmlformats.org/officeDocument/2006/relationships/hyperlink" Target="https://www.zotero.org/google-docs/?ug8OsS" TargetMode="External"/><Relationship Id="rId7" Type="http://schemas.openxmlformats.org/officeDocument/2006/relationships/hyperlink" Target="https://www.zotero.org/google-docs/?ug8OsS" TargetMode="External"/><Relationship Id="rId8" Type="http://schemas.openxmlformats.org/officeDocument/2006/relationships/hyperlink" Target="https://www.zotero.org/google-docs/?ug8Os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huggingface.co/blog/bert-1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ctrTitle"/>
          </p:nvPr>
        </p:nvSpPr>
        <p:spPr>
          <a:xfrm>
            <a:off x="273075" y="335275"/>
            <a:ext cx="85206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/>
              <a:t>Large Language Models for Molecular Design </a:t>
            </a:r>
            <a:endParaRPr b="1" sz="320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5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2100"/>
          </a:p>
        </p:txBody>
      </p:sp>
      <p:sp>
        <p:nvSpPr>
          <p:cNvPr id="64" name="Google Shape;64;p1"/>
          <p:cNvSpPr txBox="1"/>
          <p:nvPr>
            <p:ph idx="1" type="subTitle"/>
          </p:nvPr>
        </p:nvSpPr>
        <p:spPr>
          <a:xfrm>
            <a:off x="161400" y="1885675"/>
            <a:ext cx="3272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Sri Vishnu Vardhan Reddy </a:t>
            </a:r>
            <a:r>
              <a:rPr lang="en" sz="1600"/>
              <a:t>Akepati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M.S. Data Science</a:t>
            </a:r>
            <a:endParaRPr sz="1600"/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6521" y="4066493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66" name="Google Shape;66;p1"/>
          <p:cNvSpPr txBox="1"/>
          <p:nvPr/>
        </p:nvSpPr>
        <p:spPr>
          <a:xfrm>
            <a:off x="845700" y="3328675"/>
            <a:ext cx="7452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Industry Mentors: Dr. Nick Iovanac, Dr. Tai-Ying Chen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Instructor: Prof. Arthi Jayaraman</a:t>
            </a: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"/>
          <p:cNvSpPr txBox="1"/>
          <p:nvPr>
            <p:ph idx="1" type="subTitle"/>
          </p:nvPr>
        </p:nvSpPr>
        <p:spPr>
          <a:xfrm>
            <a:off x="3291425" y="1883075"/>
            <a:ext cx="27084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Natalie Kadlubowski</a:t>
            </a:r>
            <a:endParaRPr sz="1600"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M.S. Chemical and Biomolecular Engineering</a:t>
            </a:r>
            <a:endParaRPr sz="1600"/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6244875" y="1880400"/>
            <a:ext cx="23307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Anjali Chaliha</a:t>
            </a:r>
            <a:endParaRPr sz="1600"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M.S. Computer Science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7c8b2c146_0_73"/>
          <p:cNvSpPr txBox="1"/>
          <p:nvPr>
            <p:ph type="title"/>
          </p:nvPr>
        </p:nvSpPr>
        <p:spPr>
          <a:xfrm>
            <a:off x="414425" y="86250"/>
            <a:ext cx="8229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/>
              <a:t>Choosing</a:t>
            </a:r>
            <a:r>
              <a:rPr b="1" lang="en" sz="2000"/>
              <a:t> Model Architecture</a:t>
            </a:r>
            <a:r>
              <a:rPr b="1" lang="en" sz="2000"/>
              <a:t> </a:t>
            </a:r>
            <a:endParaRPr b="1" sz="2000"/>
          </a:p>
        </p:txBody>
      </p:sp>
      <p:pic>
        <p:nvPicPr>
          <p:cNvPr id="258" name="Google Shape;258;g2c7c8b2c146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259" name="Google Shape;259;g2c7c8b2c146_0_73"/>
          <p:cNvSpPr/>
          <p:nvPr/>
        </p:nvSpPr>
        <p:spPr>
          <a:xfrm>
            <a:off x="6169025" y="863100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c7c8b2c146_0_73"/>
          <p:cNvSpPr/>
          <p:nvPr/>
        </p:nvSpPr>
        <p:spPr>
          <a:xfrm>
            <a:off x="3240400" y="862975"/>
            <a:ext cx="27222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7c8b2c146_0_73"/>
          <p:cNvSpPr txBox="1"/>
          <p:nvPr>
            <p:ph type="title"/>
          </p:nvPr>
        </p:nvSpPr>
        <p:spPr>
          <a:xfrm>
            <a:off x="6168925" y="506850"/>
            <a:ext cx="307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/>
              <a:t>Random Forest (Comparison)</a:t>
            </a:r>
            <a:endParaRPr b="1" sz="1600"/>
          </a:p>
        </p:txBody>
      </p:sp>
      <p:sp>
        <p:nvSpPr>
          <p:cNvPr id="262" name="Google Shape;262;g2c7c8b2c146_0_73"/>
          <p:cNvSpPr txBox="1"/>
          <p:nvPr>
            <p:ph type="title"/>
          </p:nvPr>
        </p:nvSpPr>
        <p:spPr>
          <a:xfrm>
            <a:off x="3206375" y="506850"/>
            <a:ext cx="2948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/>
              <a:t>XGBoost</a:t>
            </a:r>
            <a:r>
              <a:rPr b="1" baseline="30000" lang="en" sz="1600"/>
              <a:t>7</a:t>
            </a:r>
            <a:r>
              <a:rPr b="1" lang="en" sz="1600"/>
              <a:t> (Comparison)</a:t>
            </a:r>
            <a:endParaRPr b="1" sz="1600"/>
          </a:p>
        </p:txBody>
      </p:sp>
      <p:pic>
        <p:nvPicPr>
          <p:cNvPr id="263" name="Google Shape;263;g2c7c8b2c146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013" y="2795873"/>
            <a:ext cx="1376325" cy="155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c7c8b2c146_0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4661" y="2819374"/>
            <a:ext cx="1529125" cy="15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c7c8b2c146_0_73"/>
          <p:cNvSpPr txBox="1"/>
          <p:nvPr/>
        </p:nvSpPr>
        <p:spPr>
          <a:xfrm>
            <a:off x="6169050" y="863100"/>
            <a:ext cx="25404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lgorithm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Aggregates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utput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 learners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for smaller datasets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c7c8b2c146_0_73"/>
          <p:cNvSpPr txBox="1"/>
          <p:nvPr/>
        </p:nvSpPr>
        <p:spPr>
          <a:xfrm>
            <a:off x="3240400" y="862975"/>
            <a:ext cx="27222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lgorithm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Aggregates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utput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Sequential learners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for smaller datasets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c7c8b2c146_0_73"/>
          <p:cNvSpPr/>
          <p:nvPr/>
        </p:nvSpPr>
        <p:spPr>
          <a:xfrm>
            <a:off x="228775" y="862975"/>
            <a:ext cx="28887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c7c8b2c146_0_73"/>
          <p:cNvSpPr txBox="1"/>
          <p:nvPr>
            <p:ph type="title"/>
          </p:nvPr>
        </p:nvSpPr>
        <p:spPr>
          <a:xfrm>
            <a:off x="346500" y="506850"/>
            <a:ext cx="2817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/>
              <a:t>RoBERTa/ChemBERTa</a:t>
            </a:r>
            <a:r>
              <a:rPr b="1" baseline="30000" lang="en" sz="1600"/>
              <a:t>4,5</a:t>
            </a:r>
            <a:r>
              <a:rPr b="1" lang="en" sz="1600"/>
              <a:t> (LLM)</a:t>
            </a:r>
            <a:endParaRPr b="1" sz="1600"/>
          </a:p>
        </p:txBody>
      </p:sp>
      <p:sp>
        <p:nvSpPr>
          <p:cNvPr id="269" name="Google Shape;269;g2c7c8b2c146_0_73"/>
          <p:cNvSpPr txBox="1"/>
          <p:nvPr/>
        </p:nvSpPr>
        <p:spPr>
          <a:xfrm>
            <a:off x="228775" y="863100"/>
            <a:ext cx="2694900" cy="3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obustly </a:t>
            </a:r>
            <a:r>
              <a:rPr b="0" i="0" lang="en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ptimized BERT </a:t>
            </a:r>
            <a:r>
              <a:rPr b="0" i="0" lang="en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raining </a:t>
            </a:r>
            <a:r>
              <a:rPr b="0" i="0" lang="en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pproach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Builds on BERT</a:t>
            </a:r>
            <a:r>
              <a:rPr b="0" baseline="30000" i="0" lang="en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542925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Focuses on inference (prediction from context)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542925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Faster, and larger training set size</a:t>
            </a:r>
            <a:endParaRPr b="0" i="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ynamic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asking training</a:t>
            </a:r>
            <a:endParaRPr b="0" i="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pair encoding</a:t>
            </a:r>
            <a:endParaRPr b="0" i="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c7c8b2c146_0_73"/>
          <p:cNvSpPr txBox="1"/>
          <p:nvPr/>
        </p:nvSpPr>
        <p:spPr>
          <a:xfrm>
            <a:off x="3652200" y="4489400"/>
            <a:ext cx="5491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(4) </a:t>
            </a:r>
            <a:r>
              <a:rPr lang="en" sz="7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Liu, Y. et al. RoBERTa: A Robustly Optimized BERT Pretraining Approach. arXiv July 26, 2019. 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(5)</a:t>
            </a: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7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Chithrananda, S. et al. ChemBERTa: Large-Scale Self-Supervised Pretraining for Molecular Property Prediction. arXiv October 23, 2020. 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(6) Devlin, J. et al. BERT: Pre-training of Deep Bidirectional Transformers for Language Understanding. arXiv.org. 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(7) Chen, T. et al. XGBoost: A Scalable Tree Boosting System. Association for Computing Machinery: New York, NY, USA, 2016; pp 785–794.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(15) </a:t>
            </a:r>
            <a:r>
              <a:rPr lang="en" sz="7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Random Forest Algorithm for Absolute Beginners in Data Science (analyticsvidhya.com)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c7c8b2c146_0_73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c7c8b2c146_0_73"/>
          <p:cNvSpPr txBox="1"/>
          <p:nvPr/>
        </p:nvSpPr>
        <p:spPr>
          <a:xfrm>
            <a:off x="4819025" y="2626800"/>
            <a:ext cx="563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7eedf5279_0_0"/>
          <p:cNvSpPr txBox="1"/>
          <p:nvPr>
            <p:ph type="title"/>
          </p:nvPr>
        </p:nvSpPr>
        <p:spPr>
          <a:xfrm>
            <a:off x="457200" y="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Task 1: Predictive Model Development </a:t>
            </a:r>
            <a:r>
              <a:rPr b="1" lang="en" sz="2000"/>
              <a:t>Workflow</a:t>
            </a:r>
            <a:endParaRPr b="1" sz="2000">
              <a:highlight>
                <a:srgbClr val="FFFF00"/>
              </a:highlight>
            </a:endParaRPr>
          </a:p>
        </p:txBody>
      </p:sp>
      <p:sp>
        <p:nvSpPr>
          <p:cNvPr id="278" name="Google Shape;278;g2c7eedf5279_0_0"/>
          <p:cNvSpPr txBox="1"/>
          <p:nvPr>
            <p:ph idx="1" type="body"/>
          </p:nvPr>
        </p:nvSpPr>
        <p:spPr>
          <a:xfrm>
            <a:off x="392850" y="850050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Dataset: </a:t>
            </a:r>
            <a:r>
              <a:rPr lang="en" sz="1400">
                <a:solidFill>
                  <a:schemeClr val="dk1"/>
                </a:solidFill>
              </a:rPr>
              <a:t>94,368 organic small molecules</a:t>
            </a:r>
            <a:r>
              <a:rPr baseline="30000" lang="en" sz="1400">
                <a:solidFill>
                  <a:schemeClr val="dk1"/>
                </a:solidFill>
              </a:rPr>
              <a:t>8,9</a:t>
            </a:r>
            <a:r>
              <a:rPr lang="en" sz="1400">
                <a:solidFill>
                  <a:schemeClr val="dk1"/>
                </a:solidFill>
              </a:rPr>
              <a:t>, associated HOMO and LUMO energy levels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Evaluation: </a:t>
            </a:r>
            <a:r>
              <a:rPr lang="en" sz="1400">
                <a:solidFill>
                  <a:schemeClr val="dk1"/>
                </a:solidFill>
              </a:rPr>
              <a:t>Comparison of predicted and actual energy levels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79" name="Google Shape;279;g2c7eedf527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280" name="Google Shape;280;g2c7eedf5279_0_0"/>
          <p:cNvSpPr txBox="1"/>
          <p:nvPr/>
        </p:nvSpPr>
        <p:spPr>
          <a:xfrm>
            <a:off x="3670275" y="4502050"/>
            <a:ext cx="5398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(8) Pereira, F. et al. Machine Learning Methods to Predict Density Functional Theory B3LYP Energies of HOMO and LUMO Orbitals. </a:t>
            </a: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(1), 11–21.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(9) Chemical Materials Repository. Database of Organic Donor Acceptor Molecules.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https://cmr.fysik.dtu.dk/solar/solar.html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(accessed 2024-03-31).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c7eedf5279_0_0"/>
          <p:cNvSpPr/>
          <p:nvPr/>
        </p:nvSpPr>
        <p:spPr>
          <a:xfrm>
            <a:off x="86225" y="2759200"/>
            <a:ext cx="771000" cy="46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SMILES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Dataset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c7eedf5279_0_0"/>
          <p:cNvSpPr txBox="1"/>
          <p:nvPr/>
        </p:nvSpPr>
        <p:spPr>
          <a:xfrm>
            <a:off x="2956775" y="2015975"/>
            <a:ext cx="1759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Data</a:t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7eedf5279_0_0"/>
          <p:cNvSpPr/>
          <p:nvPr/>
        </p:nvSpPr>
        <p:spPr>
          <a:xfrm>
            <a:off x="7474725" y="2653900"/>
            <a:ext cx="1593900" cy="67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Property prediction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utput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HOMO, LUMO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g2c7eedf5279_0_0"/>
          <p:cNvCxnSpPr>
            <a:stCxn id="285" idx="3"/>
            <a:endCxn id="283" idx="1"/>
          </p:cNvCxnSpPr>
          <p:nvPr/>
        </p:nvCxnSpPr>
        <p:spPr>
          <a:xfrm flipH="1" rot="10800000">
            <a:off x="6930588" y="2991550"/>
            <a:ext cx="5442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6" name="Google Shape;286;g2c7eedf5279_0_0"/>
          <p:cNvSpPr/>
          <p:nvPr/>
        </p:nvSpPr>
        <p:spPr>
          <a:xfrm>
            <a:off x="1101600" y="2845450"/>
            <a:ext cx="1510800" cy="3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MILES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g2c7eedf5279_0_0"/>
          <p:cNvCxnSpPr>
            <a:stCxn id="286" idx="3"/>
            <a:endCxn id="288" idx="1"/>
          </p:cNvCxnSpPr>
          <p:nvPr/>
        </p:nvCxnSpPr>
        <p:spPr>
          <a:xfrm flipH="1" rot="10800000">
            <a:off x="2612400" y="2991550"/>
            <a:ext cx="344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g2c7eedf5279_0_0"/>
          <p:cNvCxnSpPr>
            <a:stCxn id="281" idx="3"/>
            <a:endCxn id="286" idx="1"/>
          </p:cNvCxnSpPr>
          <p:nvPr/>
        </p:nvCxnSpPr>
        <p:spPr>
          <a:xfrm>
            <a:off x="857225" y="2992000"/>
            <a:ext cx="244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0" name="Google Shape;290;g2c7eedf5279_0_0"/>
          <p:cNvSpPr/>
          <p:nvPr/>
        </p:nvSpPr>
        <p:spPr>
          <a:xfrm>
            <a:off x="2954725" y="3291138"/>
            <a:ext cx="1759800" cy="3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MILES</a:t>
            </a:r>
            <a:r>
              <a:rPr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Pair Encoding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7eedf5279_0_0"/>
          <p:cNvSpPr/>
          <p:nvPr/>
        </p:nvSpPr>
        <p:spPr>
          <a:xfrm>
            <a:off x="2954738" y="2391638"/>
            <a:ext cx="1759800" cy="3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evel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c7eedf5279_0_0"/>
          <p:cNvSpPr/>
          <p:nvPr/>
        </p:nvSpPr>
        <p:spPr>
          <a:xfrm>
            <a:off x="2956775" y="2841400"/>
            <a:ext cx="1759800" cy="3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Atomic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evel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g2c7eedf5279_0_0"/>
          <p:cNvCxnSpPr>
            <a:stCxn id="291" idx="1"/>
            <a:endCxn id="290" idx="1"/>
          </p:cNvCxnSpPr>
          <p:nvPr/>
        </p:nvCxnSpPr>
        <p:spPr>
          <a:xfrm>
            <a:off x="2954738" y="2541638"/>
            <a:ext cx="600" cy="899400"/>
          </a:xfrm>
          <a:prstGeom prst="bentConnector3">
            <a:avLst>
              <a:gd fmla="val -396895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3" name="Google Shape;293;g2c7eedf5279_0_0"/>
          <p:cNvSpPr/>
          <p:nvPr/>
        </p:nvSpPr>
        <p:spPr>
          <a:xfrm>
            <a:off x="5168738" y="3295188"/>
            <a:ext cx="1759800" cy="3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c7eedf5279_0_0"/>
          <p:cNvSpPr/>
          <p:nvPr/>
        </p:nvSpPr>
        <p:spPr>
          <a:xfrm>
            <a:off x="5168750" y="2395688"/>
            <a:ext cx="1759800" cy="3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ChemBERTa (LLM)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c7eedf5279_0_0"/>
          <p:cNvSpPr/>
          <p:nvPr/>
        </p:nvSpPr>
        <p:spPr>
          <a:xfrm>
            <a:off x="5170788" y="2845450"/>
            <a:ext cx="1759800" cy="3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g2c7eedf5279_0_0"/>
          <p:cNvCxnSpPr>
            <a:stCxn id="288" idx="3"/>
            <a:endCxn id="285" idx="1"/>
          </p:cNvCxnSpPr>
          <p:nvPr/>
        </p:nvCxnSpPr>
        <p:spPr>
          <a:xfrm>
            <a:off x="4716575" y="2991400"/>
            <a:ext cx="454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6" name="Google Shape;296;g2c7eedf5279_0_0"/>
          <p:cNvCxnSpPr>
            <a:stCxn id="288" idx="3"/>
            <a:endCxn id="293" idx="1"/>
          </p:cNvCxnSpPr>
          <p:nvPr/>
        </p:nvCxnSpPr>
        <p:spPr>
          <a:xfrm>
            <a:off x="4716575" y="2991400"/>
            <a:ext cx="452100" cy="4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g2c7eedf5279_0_0"/>
          <p:cNvCxnSpPr>
            <a:stCxn id="288" idx="3"/>
            <a:endCxn id="294" idx="1"/>
          </p:cNvCxnSpPr>
          <p:nvPr/>
        </p:nvCxnSpPr>
        <p:spPr>
          <a:xfrm flipH="1" rot="10800000">
            <a:off x="4716575" y="2545600"/>
            <a:ext cx="452100" cy="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" name="Google Shape;298;g2c7eedf5279_0_0"/>
          <p:cNvCxnSpPr>
            <a:stCxn id="291" idx="3"/>
            <a:endCxn id="294" idx="1"/>
          </p:cNvCxnSpPr>
          <p:nvPr/>
        </p:nvCxnSpPr>
        <p:spPr>
          <a:xfrm>
            <a:off x="4714538" y="2541638"/>
            <a:ext cx="454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" name="Google Shape;299;g2c7eedf5279_0_0"/>
          <p:cNvCxnSpPr>
            <a:stCxn id="291" idx="3"/>
            <a:endCxn id="285" idx="1"/>
          </p:cNvCxnSpPr>
          <p:nvPr/>
        </p:nvCxnSpPr>
        <p:spPr>
          <a:xfrm>
            <a:off x="4714538" y="2541638"/>
            <a:ext cx="456300" cy="4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0" name="Google Shape;300;g2c7eedf5279_0_0"/>
          <p:cNvCxnSpPr>
            <a:stCxn id="291" idx="3"/>
            <a:endCxn id="293" idx="1"/>
          </p:cNvCxnSpPr>
          <p:nvPr/>
        </p:nvCxnSpPr>
        <p:spPr>
          <a:xfrm>
            <a:off x="4714538" y="2541638"/>
            <a:ext cx="454200" cy="9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1" name="Google Shape;301;g2c7eedf5279_0_0"/>
          <p:cNvCxnSpPr>
            <a:stCxn id="290" idx="3"/>
            <a:endCxn id="293" idx="1"/>
          </p:cNvCxnSpPr>
          <p:nvPr/>
        </p:nvCxnSpPr>
        <p:spPr>
          <a:xfrm>
            <a:off x="4714525" y="3441138"/>
            <a:ext cx="454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2" name="Google Shape;302;g2c7eedf5279_0_0"/>
          <p:cNvCxnSpPr>
            <a:stCxn id="290" idx="3"/>
            <a:endCxn id="285" idx="1"/>
          </p:cNvCxnSpPr>
          <p:nvPr/>
        </p:nvCxnSpPr>
        <p:spPr>
          <a:xfrm flipH="1" rot="10800000">
            <a:off x="4714525" y="2995338"/>
            <a:ext cx="456300" cy="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" name="Google Shape;303;g2c7eedf5279_0_0"/>
          <p:cNvCxnSpPr>
            <a:stCxn id="290" idx="3"/>
            <a:endCxn id="294" idx="1"/>
          </p:cNvCxnSpPr>
          <p:nvPr/>
        </p:nvCxnSpPr>
        <p:spPr>
          <a:xfrm flipH="1" rot="10800000">
            <a:off x="4714525" y="2545638"/>
            <a:ext cx="454200" cy="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4" name="Google Shape;304;g2c7eedf5279_0_0"/>
          <p:cNvSpPr txBox="1"/>
          <p:nvPr/>
        </p:nvSpPr>
        <p:spPr>
          <a:xfrm>
            <a:off x="5170800" y="2015963"/>
            <a:ext cx="1759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and Predict</a:t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g2c7eedf5279_0_0"/>
          <p:cNvCxnSpPr>
            <a:stCxn id="294" idx="3"/>
            <a:endCxn id="283" idx="1"/>
          </p:cNvCxnSpPr>
          <p:nvPr/>
        </p:nvCxnSpPr>
        <p:spPr>
          <a:xfrm>
            <a:off x="6928550" y="2545688"/>
            <a:ext cx="546300" cy="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g2c7eedf5279_0_0"/>
          <p:cNvCxnSpPr>
            <a:stCxn id="293" idx="3"/>
            <a:endCxn id="283" idx="1"/>
          </p:cNvCxnSpPr>
          <p:nvPr/>
        </p:nvCxnSpPr>
        <p:spPr>
          <a:xfrm flipH="1" rot="10800000">
            <a:off x="6928538" y="2991288"/>
            <a:ext cx="546300" cy="4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g2c7eedf5279_0_0"/>
          <p:cNvSpPr txBox="1"/>
          <p:nvPr/>
        </p:nvSpPr>
        <p:spPr>
          <a:xfrm>
            <a:off x="7382750" y="2312088"/>
            <a:ext cx="1759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</a:t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c7eedf5279_0_0"/>
          <p:cNvSpPr/>
          <p:nvPr/>
        </p:nvSpPr>
        <p:spPr>
          <a:xfrm>
            <a:off x="2956775" y="3740907"/>
            <a:ext cx="1759800" cy="46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Tokenization Methods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c7eedf5279_0_0"/>
          <p:cNvSpPr/>
          <p:nvPr/>
        </p:nvSpPr>
        <p:spPr>
          <a:xfrm>
            <a:off x="5168750" y="3744957"/>
            <a:ext cx="1759800" cy="46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c7eedf5279_0_0"/>
          <p:cNvSpPr/>
          <p:nvPr/>
        </p:nvSpPr>
        <p:spPr>
          <a:xfrm>
            <a:off x="7166925" y="3466275"/>
            <a:ext cx="1901700" cy="67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sets of model results,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target properties 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c7eedf5279_0_0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81142e919_0_5"/>
          <p:cNvSpPr txBox="1"/>
          <p:nvPr>
            <p:ph type="title"/>
          </p:nvPr>
        </p:nvSpPr>
        <p:spPr>
          <a:xfrm>
            <a:off x="487600" y="0"/>
            <a:ext cx="8087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Task 1: LLM Outperforms Other Machine Learning Models on Prediction   </a:t>
            </a:r>
            <a:endParaRPr b="1" sz="2000"/>
          </a:p>
        </p:txBody>
      </p:sp>
      <p:sp>
        <p:nvSpPr>
          <p:cNvPr id="317" name="Google Shape;317;g2c81142e919_0_5"/>
          <p:cNvSpPr txBox="1"/>
          <p:nvPr/>
        </p:nvSpPr>
        <p:spPr>
          <a:xfrm flipH="1" rot="-5400000">
            <a:off x="-1375100" y="2088925"/>
            <a:ext cx="3687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Orbital Energy Level (eV)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2c81142e919_0_5"/>
          <p:cNvSpPr txBox="1"/>
          <p:nvPr/>
        </p:nvSpPr>
        <p:spPr>
          <a:xfrm>
            <a:off x="1091250" y="4151850"/>
            <a:ext cx="6952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 Orbital Energy Level (eV)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2c81142e91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320" name="Google Shape;320;g2c81142e919_0_5"/>
          <p:cNvSpPr txBox="1"/>
          <p:nvPr/>
        </p:nvSpPr>
        <p:spPr>
          <a:xfrm>
            <a:off x="6396775" y="4575450"/>
            <a:ext cx="27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c81142e919_0_5"/>
          <p:cNvSpPr txBox="1"/>
          <p:nvPr/>
        </p:nvSpPr>
        <p:spPr>
          <a:xfrm flipH="1" rot="-5400000">
            <a:off x="412050" y="1309175"/>
            <a:ext cx="850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c81142e919_0_5"/>
          <p:cNvSpPr txBox="1"/>
          <p:nvPr/>
        </p:nvSpPr>
        <p:spPr>
          <a:xfrm flipH="1" rot="-5400000">
            <a:off x="412050" y="2994038"/>
            <a:ext cx="850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81142e919_0_5"/>
          <p:cNvSpPr txBox="1"/>
          <p:nvPr/>
        </p:nvSpPr>
        <p:spPr>
          <a:xfrm flipH="1">
            <a:off x="1091250" y="303875"/>
            <a:ext cx="2246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(RoBERTa)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c81142e919_0_5"/>
          <p:cNvSpPr txBox="1"/>
          <p:nvPr/>
        </p:nvSpPr>
        <p:spPr>
          <a:xfrm flipH="1">
            <a:off x="3260925" y="303875"/>
            <a:ext cx="2349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 Decision Tree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81142e919_0_5"/>
          <p:cNvSpPr txBox="1"/>
          <p:nvPr/>
        </p:nvSpPr>
        <p:spPr>
          <a:xfrm flipH="1">
            <a:off x="5587775" y="303875"/>
            <a:ext cx="2246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g2c81142e919_0_5"/>
          <p:cNvGrpSpPr/>
          <p:nvPr/>
        </p:nvGrpSpPr>
        <p:grpSpPr>
          <a:xfrm>
            <a:off x="1091250" y="682650"/>
            <a:ext cx="6725175" cy="3573800"/>
            <a:chOff x="1878100" y="674375"/>
            <a:chExt cx="6725175" cy="3573800"/>
          </a:xfrm>
        </p:grpSpPr>
        <p:pic>
          <p:nvPicPr>
            <p:cNvPr id="327" name="Google Shape;327;g2c81142e919_0_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8100" y="674375"/>
              <a:ext cx="6725175" cy="3573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8" name="Google Shape;328;g2c81142e919_0_5"/>
            <p:cNvCxnSpPr/>
            <p:nvPr/>
          </p:nvCxnSpPr>
          <p:spPr>
            <a:xfrm flipH="1" rot="10800000">
              <a:off x="2146500" y="901925"/>
              <a:ext cx="1818900" cy="139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g2c81142e919_0_5"/>
            <p:cNvCxnSpPr/>
            <p:nvPr/>
          </p:nvCxnSpPr>
          <p:spPr>
            <a:xfrm flipH="1" rot="10800000">
              <a:off x="4377075" y="901925"/>
              <a:ext cx="1818900" cy="139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g2c81142e919_0_5"/>
            <p:cNvCxnSpPr/>
            <p:nvPr/>
          </p:nvCxnSpPr>
          <p:spPr>
            <a:xfrm flipH="1" rot="10800000">
              <a:off x="6607650" y="901925"/>
              <a:ext cx="1818900" cy="139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g2c81142e919_0_5"/>
            <p:cNvCxnSpPr/>
            <p:nvPr/>
          </p:nvCxnSpPr>
          <p:spPr>
            <a:xfrm flipH="1" rot="10800000">
              <a:off x="2146500" y="2687175"/>
              <a:ext cx="1818900" cy="139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g2c81142e919_0_5"/>
            <p:cNvCxnSpPr/>
            <p:nvPr/>
          </p:nvCxnSpPr>
          <p:spPr>
            <a:xfrm flipH="1" rot="10800000">
              <a:off x="4377075" y="2687175"/>
              <a:ext cx="1818900" cy="139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g2c81142e919_0_5"/>
            <p:cNvCxnSpPr/>
            <p:nvPr/>
          </p:nvCxnSpPr>
          <p:spPr>
            <a:xfrm flipH="1" rot="10800000">
              <a:off x="6607650" y="2704850"/>
              <a:ext cx="1818900" cy="139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34" name="Google Shape;334;g2c81142e919_0_5"/>
          <p:cNvSpPr txBox="1"/>
          <p:nvPr/>
        </p:nvSpPr>
        <p:spPr>
          <a:xfrm>
            <a:off x="7834175" y="717825"/>
            <a:ext cx="12600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18,867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Molecules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MSE: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Square Error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Google Shape;335;g2c81142e919_0_5"/>
          <p:cNvCxnSpPr/>
          <p:nvPr/>
        </p:nvCxnSpPr>
        <p:spPr>
          <a:xfrm flipH="1" rot="10800000">
            <a:off x="8044050" y="1988375"/>
            <a:ext cx="644700" cy="1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6" name="Google Shape;336;g2c81142e919_0_5"/>
          <p:cNvSpPr txBox="1"/>
          <p:nvPr/>
        </p:nvSpPr>
        <p:spPr>
          <a:xfrm>
            <a:off x="2223875" y="3774225"/>
            <a:ext cx="6096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MSE: 0.08		        	         MSE: 0.34			        MSE: 0.25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c81142e919_0_5"/>
          <p:cNvSpPr txBox="1"/>
          <p:nvPr/>
        </p:nvSpPr>
        <p:spPr>
          <a:xfrm>
            <a:off x="2223875" y="1966950"/>
            <a:ext cx="6096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MSE: 0.04		        	         MSE: 0.17			        MSE: 0.13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c81142e919_0_5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15823156f_0_131"/>
          <p:cNvSpPr txBox="1"/>
          <p:nvPr>
            <p:ph type="title"/>
          </p:nvPr>
        </p:nvSpPr>
        <p:spPr>
          <a:xfrm>
            <a:off x="375625" y="35875"/>
            <a:ext cx="8229600" cy="3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Results: Molecular Property Prediction </a:t>
            </a:r>
            <a:endParaRPr b="1" sz="2000"/>
          </a:p>
        </p:txBody>
      </p:sp>
      <p:graphicFrame>
        <p:nvGraphicFramePr>
          <p:cNvPr id="344" name="Google Shape;344;g2d15823156f_0_131"/>
          <p:cNvGraphicFramePr/>
          <p:nvPr/>
        </p:nvGraphicFramePr>
        <p:xfrm>
          <a:off x="1248463" y="46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{916CCBF6-78DF-4742-B8AD-23B2D0E50C8C}</a:tableStyleId>
              </a:tblPr>
              <a:tblGrid>
                <a:gridCol w="1398650"/>
                <a:gridCol w="1283625"/>
                <a:gridCol w="1356250"/>
                <a:gridCol w="1341125"/>
                <a:gridCol w="1341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Tokenization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Properties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RoBERTa/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ChemBERTa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(MSE/R</a:t>
                      </a:r>
                      <a:r>
                        <a:rPr b="1" baseline="30000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XGBoost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(MSE/R</a:t>
                      </a:r>
                      <a:r>
                        <a:rPr b="1" baseline="30000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(MSE/R</a:t>
                      </a:r>
                      <a:r>
                        <a:rPr b="1" baseline="30000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8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Character 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HOMO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0.05/0.86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0.11/0.70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0.14/0.60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8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LUMO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0.08/0.90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0.19/0.77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0.25/0.69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Atomic Level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HOMO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74E1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0.05/0.87</a:t>
                      </a:r>
                      <a:endParaRPr b="1">
                        <a:solidFill>
                          <a:srgbClr val="274E1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0.10/0.72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0.14/0.62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LUMO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74E1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0.08/0.91</a:t>
                      </a:r>
                      <a:endParaRPr b="1">
                        <a:solidFill>
                          <a:srgbClr val="274E1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0.18/0.79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0.26/0.68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Driven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(SMILES Pair Encoding)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HOMO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74E1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0.04/0.87</a:t>
                      </a:r>
                      <a:endParaRPr b="1">
                        <a:solidFill>
                          <a:srgbClr val="274E1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0.13/0.64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0.17/0.53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LUMO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74E1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0.08/0.90</a:t>
                      </a:r>
                      <a:endParaRPr b="1">
                        <a:solidFill>
                          <a:srgbClr val="274E1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0.25/0.70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0.34/0.58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5" name="Google Shape;345;g2d15823156f_0_131"/>
          <p:cNvSpPr txBox="1"/>
          <p:nvPr/>
        </p:nvSpPr>
        <p:spPr>
          <a:xfrm>
            <a:off x="4371175" y="4532250"/>
            <a:ext cx="4445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MSE - Mean Squared Error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Coefficient of Determination (for y = x)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2d15823156f_0_131"/>
          <p:cNvSpPr txBox="1"/>
          <p:nvPr/>
        </p:nvSpPr>
        <p:spPr>
          <a:xfrm>
            <a:off x="308350" y="3726700"/>
            <a:ext cx="8601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Takeaway: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Our large language model outperforms other machine learning models for HOMO/LUMO energy level prediction.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g2d15823156f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348" name="Google Shape;348;g2d15823156f_0_131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20af5a8a3_0_83"/>
          <p:cNvSpPr txBox="1"/>
          <p:nvPr>
            <p:ph type="title"/>
          </p:nvPr>
        </p:nvSpPr>
        <p:spPr>
          <a:xfrm>
            <a:off x="303025" y="86250"/>
            <a:ext cx="8608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Project Goal: Build LLM Models to Predict Properties and Generate Molecules</a:t>
            </a:r>
            <a:endParaRPr b="1" sz="2000">
              <a:highlight>
                <a:srgbClr val="FFFF00"/>
              </a:highlight>
            </a:endParaRPr>
          </a:p>
        </p:txBody>
      </p:sp>
      <p:pic>
        <p:nvPicPr>
          <p:cNvPr id="354" name="Google Shape;354;g2d20af5a8a3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355" name="Google Shape;355;g2d20af5a8a3_0_83"/>
          <p:cNvSpPr/>
          <p:nvPr/>
        </p:nvSpPr>
        <p:spPr>
          <a:xfrm>
            <a:off x="4853400" y="759600"/>
            <a:ext cx="26991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d20af5a8a3_0_83"/>
          <p:cNvSpPr/>
          <p:nvPr/>
        </p:nvSpPr>
        <p:spPr>
          <a:xfrm>
            <a:off x="5291800" y="810550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Assign Molecular Similarity 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d20af5a8a3_0_83"/>
          <p:cNvSpPr/>
          <p:nvPr/>
        </p:nvSpPr>
        <p:spPr>
          <a:xfrm>
            <a:off x="5302688" y="1537038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Generate Training Prompts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2d20af5a8a3_0_83"/>
          <p:cNvSpPr/>
          <p:nvPr/>
        </p:nvSpPr>
        <p:spPr>
          <a:xfrm>
            <a:off x="5228975" y="2953025"/>
            <a:ext cx="1973400" cy="1336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Closest Fit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c1cnc-2c(=O)c(=O)nc12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(HOMO, LUMO)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d20af5a8a3_0_83"/>
          <p:cNvSpPr/>
          <p:nvPr/>
        </p:nvSpPr>
        <p:spPr>
          <a:xfrm>
            <a:off x="6104955" y="128434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d20af5a8a3_0_83"/>
          <p:cNvSpPr/>
          <p:nvPr/>
        </p:nvSpPr>
        <p:spPr>
          <a:xfrm>
            <a:off x="6104943" y="20062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2d20af5a8a3_0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1274" y="3835953"/>
            <a:ext cx="628800" cy="43272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d20af5a8a3_0_83"/>
          <p:cNvSpPr/>
          <p:nvPr/>
        </p:nvSpPr>
        <p:spPr>
          <a:xfrm>
            <a:off x="5291788" y="2279938"/>
            <a:ext cx="18153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Fine Tune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d20af5a8a3_0_83"/>
          <p:cNvSpPr/>
          <p:nvPr/>
        </p:nvSpPr>
        <p:spPr>
          <a:xfrm>
            <a:off x="6104943" y="26544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2d20af5a8a3_0_83"/>
          <p:cNvSpPr/>
          <p:nvPr/>
        </p:nvSpPr>
        <p:spPr>
          <a:xfrm>
            <a:off x="1479425" y="759588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d20af5a8a3_0_83"/>
          <p:cNvSpPr/>
          <p:nvPr/>
        </p:nvSpPr>
        <p:spPr>
          <a:xfrm>
            <a:off x="2411075" y="2641750"/>
            <a:ext cx="14769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d20af5a8a3_0_83"/>
          <p:cNvSpPr/>
          <p:nvPr/>
        </p:nvSpPr>
        <p:spPr>
          <a:xfrm>
            <a:off x="1772575" y="915438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Input 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(SMILES)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d20af5a8a3_0_83"/>
          <p:cNvSpPr/>
          <p:nvPr/>
        </p:nvSpPr>
        <p:spPr>
          <a:xfrm>
            <a:off x="1772550" y="1754238"/>
            <a:ext cx="1938000" cy="64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d20af5a8a3_0_83"/>
          <p:cNvSpPr/>
          <p:nvPr/>
        </p:nvSpPr>
        <p:spPr>
          <a:xfrm>
            <a:off x="2504625" y="2725488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d20af5a8a3_0_83"/>
          <p:cNvSpPr/>
          <p:nvPr/>
        </p:nvSpPr>
        <p:spPr>
          <a:xfrm>
            <a:off x="3182963" y="2726550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d20af5a8a3_0_83"/>
          <p:cNvSpPr/>
          <p:nvPr/>
        </p:nvSpPr>
        <p:spPr>
          <a:xfrm>
            <a:off x="1772550" y="3717863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MO, LUMO)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d20af5a8a3_0_83"/>
          <p:cNvSpPr/>
          <p:nvPr/>
        </p:nvSpPr>
        <p:spPr>
          <a:xfrm>
            <a:off x="2632788" y="1512745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2d20af5a8a3_0_83"/>
          <p:cNvSpPr/>
          <p:nvPr/>
        </p:nvSpPr>
        <p:spPr>
          <a:xfrm>
            <a:off x="2632688" y="2438220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2d20af5a8a3_0_83"/>
          <p:cNvSpPr/>
          <p:nvPr/>
        </p:nvSpPr>
        <p:spPr>
          <a:xfrm>
            <a:off x="2632788" y="3479188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2d20af5a8a3_0_83"/>
          <p:cNvSpPr/>
          <p:nvPr/>
        </p:nvSpPr>
        <p:spPr>
          <a:xfrm>
            <a:off x="1549625" y="2641750"/>
            <a:ext cx="8082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2d20af5a8a3_0_83"/>
          <p:cNvSpPr/>
          <p:nvPr/>
        </p:nvSpPr>
        <p:spPr>
          <a:xfrm>
            <a:off x="1628225" y="2726550"/>
            <a:ext cx="6609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Large Language Model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d20af5a8a3_0_83"/>
          <p:cNvSpPr/>
          <p:nvPr/>
        </p:nvSpPr>
        <p:spPr>
          <a:xfrm>
            <a:off x="2744525" y="2422388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2d20af5a8a3_0_83"/>
          <p:cNvSpPr/>
          <p:nvPr/>
        </p:nvSpPr>
        <p:spPr>
          <a:xfrm>
            <a:off x="1475675" y="2414050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Evaluated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d20af5a8a3_0_83"/>
          <p:cNvSpPr txBox="1"/>
          <p:nvPr/>
        </p:nvSpPr>
        <p:spPr>
          <a:xfrm>
            <a:off x="232575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2d20af5a8a3_0_83"/>
          <p:cNvSpPr txBox="1"/>
          <p:nvPr/>
        </p:nvSpPr>
        <p:spPr>
          <a:xfrm>
            <a:off x="581720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2d20af5a8a3_0_83"/>
          <p:cNvSpPr/>
          <p:nvPr/>
        </p:nvSpPr>
        <p:spPr>
          <a:xfrm>
            <a:off x="4853400" y="759600"/>
            <a:ext cx="2699100" cy="3549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d20af5a8a3_0_83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1af12d619_1_1"/>
          <p:cNvSpPr txBox="1"/>
          <p:nvPr>
            <p:ph type="title"/>
          </p:nvPr>
        </p:nvSpPr>
        <p:spPr>
          <a:xfrm>
            <a:off x="457200" y="70500"/>
            <a:ext cx="8229600" cy="4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Task 2: </a:t>
            </a:r>
            <a:r>
              <a:rPr b="1" lang="en" sz="2000"/>
              <a:t>Method Workflow</a:t>
            </a:r>
            <a:endParaRPr b="1" sz="2000"/>
          </a:p>
        </p:txBody>
      </p:sp>
      <p:sp>
        <p:nvSpPr>
          <p:cNvPr id="387" name="Google Shape;387;g2d1af12d619_1_1"/>
          <p:cNvSpPr txBox="1"/>
          <p:nvPr>
            <p:ph idx="1" type="body"/>
          </p:nvPr>
        </p:nvSpPr>
        <p:spPr>
          <a:xfrm>
            <a:off x="365400" y="761700"/>
            <a:ext cx="8229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Dataset:</a:t>
            </a:r>
            <a:r>
              <a:rPr lang="en" sz="1400">
                <a:solidFill>
                  <a:schemeClr val="dk1"/>
                </a:solidFill>
              </a:rPr>
              <a:t> SMILES dataset curated for task 1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Approach:</a:t>
            </a:r>
            <a:r>
              <a:rPr lang="en" sz="1400">
                <a:solidFill>
                  <a:schemeClr val="dk1"/>
                </a:solidFill>
              </a:rPr>
              <a:t> Created SMILES - similar SMILES dataset, generated ~350,000 prompts from it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Evaluation: </a:t>
            </a:r>
            <a:r>
              <a:rPr lang="en" sz="1400">
                <a:solidFill>
                  <a:schemeClr val="dk1"/>
                </a:solidFill>
              </a:rPr>
              <a:t>Comparison with before and after fine tuned chat model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88" name="Google Shape;388;g2d1af12d619_1_1"/>
          <p:cNvSpPr/>
          <p:nvPr/>
        </p:nvSpPr>
        <p:spPr>
          <a:xfrm>
            <a:off x="100150" y="2531450"/>
            <a:ext cx="9366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Molecules from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SMILES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Dataset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2d1af12d619_1_1"/>
          <p:cNvSpPr/>
          <p:nvPr/>
        </p:nvSpPr>
        <p:spPr>
          <a:xfrm>
            <a:off x="1310950" y="2692550"/>
            <a:ext cx="1510800" cy="65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Calculate and map similar molecules 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" name="Google Shape;390;g2d1af12d619_1_1"/>
          <p:cNvCxnSpPr>
            <a:stCxn id="389" idx="3"/>
            <a:endCxn id="391" idx="1"/>
          </p:cNvCxnSpPr>
          <p:nvPr/>
        </p:nvCxnSpPr>
        <p:spPr>
          <a:xfrm flipH="1" rot="10800000">
            <a:off x="2821750" y="3015050"/>
            <a:ext cx="344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g2d1af12d619_1_1"/>
          <p:cNvCxnSpPr>
            <a:stCxn id="388" idx="3"/>
            <a:endCxn id="389" idx="1"/>
          </p:cNvCxnSpPr>
          <p:nvPr/>
        </p:nvCxnSpPr>
        <p:spPr>
          <a:xfrm>
            <a:off x="1036750" y="3017000"/>
            <a:ext cx="274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g2d1af12d619_1_1"/>
          <p:cNvSpPr/>
          <p:nvPr/>
        </p:nvSpPr>
        <p:spPr>
          <a:xfrm>
            <a:off x="3173825" y="2692550"/>
            <a:ext cx="1510800" cy="65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Generate prompts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2d1af12d619_1_1"/>
          <p:cNvSpPr/>
          <p:nvPr/>
        </p:nvSpPr>
        <p:spPr>
          <a:xfrm>
            <a:off x="5126525" y="2654000"/>
            <a:ext cx="1631400" cy="73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Train prompts on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Llama-2-7B-chat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Model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g2d1af12d619_1_1"/>
          <p:cNvCxnSpPr>
            <a:stCxn id="393" idx="3"/>
            <a:endCxn id="394" idx="1"/>
          </p:cNvCxnSpPr>
          <p:nvPr/>
        </p:nvCxnSpPr>
        <p:spPr>
          <a:xfrm>
            <a:off x="4684625" y="3018950"/>
            <a:ext cx="441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6" name="Google Shape;396;g2d1af12d619_1_1"/>
          <p:cNvSpPr txBox="1"/>
          <p:nvPr/>
        </p:nvSpPr>
        <p:spPr>
          <a:xfrm>
            <a:off x="7248300" y="2236375"/>
            <a:ext cx="1759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Comparison</a:t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d1af12d619_1_1"/>
          <p:cNvSpPr/>
          <p:nvPr/>
        </p:nvSpPr>
        <p:spPr>
          <a:xfrm>
            <a:off x="5126525" y="3738450"/>
            <a:ext cx="1631400" cy="65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Fine tuning with QLoRA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8" name="Google Shape;398;g2d1af12d619_1_1"/>
          <p:cNvCxnSpPr>
            <a:stCxn id="397" idx="0"/>
            <a:endCxn id="394" idx="2"/>
          </p:cNvCxnSpPr>
          <p:nvPr/>
        </p:nvCxnSpPr>
        <p:spPr>
          <a:xfrm rot="10800000">
            <a:off x="5942225" y="3388050"/>
            <a:ext cx="0" cy="3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g2d1af12d619_1_1"/>
          <p:cNvSpPr/>
          <p:nvPr/>
        </p:nvSpPr>
        <p:spPr>
          <a:xfrm>
            <a:off x="7199825" y="2654000"/>
            <a:ext cx="1808400" cy="73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Evaluate models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before and after fine-tuning 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d1af12d619_1_1"/>
          <p:cNvSpPr txBox="1"/>
          <p:nvPr/>
        </p:nvSpPr>
        <p:spPr>
          <a:xfrm>
            <a:off x="5161175" y="2222500"/>
            <a:ext cx="1562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and Fine Tuning </a:t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" name="Google Shape;401;g2d1af12d619_1_1"/>
          <p:cNvCxnSpPr>
            <a:endCxn id="399" idx="1"/>
          </p:cNvCxnSpPr>
          <p:nvPr/>
        </p:nvCxnSpPr>
        <p:spPr>
          <a:xfrm>
            <a:off x="6645125" y="3017150"/>
            <a:ext cx="554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g2d1af12d619_1_1"/>
          <p:cNvSpPr txBox="1"/>
          <p:nvPr/>
        </p:nvSpPr>
        <p:spPr>
          <a:xfrm>
            <a:off x="5161175" y="4546000"/>
            <a:ext cx="398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(10) Touvron, H. et al. Llama 2: Open Foundation and Fine-Tuned Chat Models. arXiv.org.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2d1af12d619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404" name="Google Shape;404;g2d1af12d619_1_1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f47e0dd10_0_123"/>
          <p:cNvSpPr txBox="1"/>
          <p:nvPr>
            <p:ph type="title"/>
          </p:nvPr>
        </p:nvSpPr>
        <p:spPr>
          <a:xfrm>
            <a:off x="303025" y="86250"/>
            <a:ext cx="8608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Project Goal: Build LLM Models to Predict Properties and Generate Molecules</a:t>
            </a:r>
            <a:endParaRPr b="1" sz="2000">
              <a:highlight>
                <a:srgbClr val="FFFF00"/>
              </a:highlight>
            </a:endParaRPr>
          </a:p>
        </p:txBody>
      </p:sp>
      <p:pic>
        <p:nvPicPr>
          <p:cNvPr id="410" name="Google Shape;410;g1ff47e0dd10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411" name="Google Shape;411;g1ff47e0dd10_0_123"/>
          <p:cNvSpPr/>
          <p:nvPr/>
        </p:nvSpPr>
        <p:spPr>
          <a:xfrm>
            <a:off x="4908025" y="759600"/>
            <a:ext cx="25992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1ff47e0dd10_0_123"/>
          <p:cNvSpPr/>
          <p:nvPr/>
        </p:nvSpPr>
        <p:spPr>
          <a:xfrm>
            <a:off x="5291800" y="810550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Assign Molecular Similarity 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1ff47e0dd10_0_123"/>
          <p:cNvSpPr/>
          <p:nvPr/>
        </p:nvSpPr>
        <p:spPr>
          <a:xfrm>
            <a:off x="5302688" y="1537038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Generate Training Prompts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ff47e0dd10_0_123"/>
          <p:cNvSpPr/>
          <p:nvPr/>
        </p:nvSpPr>
        <p:spPr>
          <a:xfrm>
            <a:off x="5299400" y="2953013"/>
            <a:ext cx="1815300" cy="1336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Closest Fit 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c1cnc-2c(=O)c(=O)nc12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(HOMO, LUMO)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1ff47e0dd10_0_123"/>
          <p:cNvSpPr/>
          <p:nvPr/>
        </p:nvSpPr>
        <p:spPr>
          <a:xfrm>
            <a:off x="6104955" y="128434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ff47e0dd10_0_123"/>
          <p:cNvSpPr/>
          <p:nvPr/>
        </p:nvSpPr>
        <p:spPr>
          <a:xfrm>
            <a:off x="6104943" y="20062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g1ff47e0dd10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6238" y="3705150"/>
            <a:ext cx="786425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ff47e0dd10_0_123"/>
          <p:cNvSpPr/>
          <p:nvPr/>
        </p:nvSpPr>
        <p:spPr>
          <a:xfrm>
            <a:off x="5291788" y="2279938"/>
            <a:ext cx="18153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Fine Tune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1ff47e0dd10_0_123"/>
          <p:cNvSpPr/>
          <p:nvPr/>
        </p:nvSpPr>
        <p:spPr>
          <a:xfrm>
            <a:off x="6104943" y="26544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1ff47e0dd10_0_123"/>
          <p:cNvSpPr/>
          <p:nvPr/>
        </p:nvSpPr>
        <p:spPr>
          <a:xfrm>
            <a:off x="1479425" y="759588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1ff47e0dd10_0_123"/>
          <p:cNvSpPr/>
          <p:nvPr/>
        </p:nvSpPr>
        <p:spPr>
          <a:xfrm>
            <a:off x="2411075" y="2641750"/>
            <a:ext cx="14769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ff47e0dd10_0_123"/>
          <p:cNvSpPr/>
          <p:nvPr/>
        </p:nvSpPr>
        <p:spPr>
          <a:xfrm>
            <a:off x="1772575" y="915438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Input 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(SMILES)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ff47e0dd10_0_123"/>
          <p:cNvSpPr/>
          <p:nvPr/>
        </p:nvSpPr>
        <p:spPr>
          <a:xfrm>
            <a:off x="1772550" y="1754238"/>
            <a:ext cx="1938000" cy="64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1ff47e0dd10_0_123"/>
          <p:cNvSpPr/>
          <p:nvPr/>
        </p:nvSpPr>
        <p:spPr>
          <a:xfrm>
            <a:off x="2504625" y="2725488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1ff47e0dd10_0_123"/>
          <p:cNvSpPr/>
          <p:nvPr/>
        </p:nvSpPr>
        <p:spPr>
          <a:xfrm>
            <a:off x="3182963" y="2726550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1ff47e0dd10_0_123"/>
          <p:cNvSpPr/>
          <p:nvPr/>
        </p:nvSpPr>
        <p:spPr>
          <a:xfrm>
            <a:off x="1772550" y="3717863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MO, LUMO)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1ff47e0dd10_0_123"/>
          <p:cNvSpPr/>
          <p:nvPr/>
        </p:nvSpPr>
        <p:spPr>
          <a:xfrm>
            <a:off x="2632788" y="1512745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1ff47e0dd10_0_123"/>
          <p:cNvSpPr/>
          <p:nvPr/>
        </p:nvSpPr>
        <p:spPr>
          <a:xfrm>
            <a:off x="2632688" y="2438220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1ff47e0dd10_0_123"/>
          <p:cNvSpPr/>
          <p:nvPr/>
        </p:nvSpPr>
        <p:spPr>
          <a:xfrm>
            <a:off x="2632788" y="3479188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1ff47e0dd10_0_123"/>
          <p:cNvSpPr/>
          <p:nvPr/>
        </p:nvSpPr>
        <p:spPr>
          <a:xfrm>
            <a:off x="1549625" y="2641750"/>
            <a:ext cx="8082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1ff47e0dd10_0_123"/>
          <p:cNvSpPr/>
          <p:nvPr/>
        </p:nvSpPr>
        <p:spPr>
          <a:xfrm>
            <a:off x="1628225" y="2726550"/>
            <a:ext cx="6609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Large Language Model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1ff47e0dd10_0_123"/>
          <p:cNvSpPr/>
          <p:nvPr/>
        </p:nvSpPr>
        <p:spPr>
          <a:xfrm>
            <a:off x="2744525" y="2422388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1ff47e0dd10_0_123"/>
          <p:cNvSpPr/>
          <p:nvPr/>
        </p:nvSpPr>
        <p:spPr>
          <a:xfrm>
            <a:off x="1475675" y="2414050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Evaluated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1ff47e0dd10_0_123"/>
          <p:cNvSpPr/>
          <p:nvPr/>
        </p:nvSpPr>
        <p:spPr>
          <a:xfrm>
            <a:off x="5178225" y="713788"/>
            <a:ext cx="2031300" cy="61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1ff47e0dd10_0_123"/>
          <p:cNvSpPr txBox="1"/>
          <p:nvPr/>
        </p:nvSpPr>
        <p:spPr>
          <a:xfrm>
            <a:off x="232575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ff47e0dd10_0_123"/>
          <p:cNvSpPr txBox="1"/>
          <p:nvPr/>
        </p:nvSpPr>
        <p:spPr>
          <a:xfrm>
            <a:off x="581720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ff47e0dd10_0_123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15823156f_0_55"/>
          <p:cNvSpPr txBox="1"/>
          <p:nvPr>
            <p:ph type="title"/>
          </p:nvPr>
        </p:nvSpPr>
        <p:spPr>
          <a:xfrm>
            <a:off x="457200" y="211675"/>
            <a:ext cx="8229600" cy="59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</a:rPr>
              <a:t>Task 2 </a:t>
            </a:r>
            <a:r>
              <a:rPr b="1" lang="en" sz="2000"/>
              <a:t>: Assign Molecular Similarity Score </a:t>
            </a:r>
            <a:endParaRPr b="1" sz="2000"/>
          </a:p>
        </p:txBody>
      </p:sp>
      <p:sp>
        <p:nvSpPr>
          <p:cNvPr id="443" name="Google Shape;443;g2d15823156f_0_55"/>
          <p:cNvSpPr txBox="1"/>
          <p:nvPr>
            <p:ph idx="1" type="body"/>
          </p:nvPr>
        </p:nvSpPr>
        <p:spPr>
          <a:xfrm>
            <a:off x="457200" y="1014092"/>
            <a:ext cx="82296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Goal:</a:t>
            </a:r>
            <a:r>
              <a:rPr lang="en" sz="1400">
                <a:solidFill>
                  <a:schemeClr val="dk1"/>
                </a:solidFill>
              </a:rPr>
              <a:t> I</a:t>
            </a:r>
            <a:r>
              <a:rPr lang="en" sz="1400">
                <a:solidFill>
                  <a:schemeClr val="dk1"/>
                </a:solidFill>
              </a:rPr>
              <a:t>dentify most similar molecule from dataset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44" name="Google Shape;444;g2d15823156f_0_55"/>
          <p:cNvSpPr/>
          <p:nvPr/>
        </p:nvSpPr>
        <p:spPr>
          <a:xfrm>
            <a:off x="820550" y="1775950"/>
            <a:ext cx="837600" cy="46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SMILES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Dataset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2d15823156f_0_55"/>
          <p:cNvSpPr/>
          <p:nvPr/>
        </p:nvSpPr>
        <p:spPr>
          <a:xfrm>
            <a:off x="2126650" y="1633888"/>
            <a:ext cx="2393400" cy="74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Generate Morgan Fingerprints</a:t>
            </a:r>
            <a:r>
              <a:rPr baseline="30000" lang="en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g2d15823156f_0_55"/>
          <p:cNvCxnSpPr>
            <a:stCxn id="445" idx="3"/>
            <a:endCxn id="447" idx="1"/>
          </p:cNvCxnSpPr>
          <p:nvPr/>
        </p:nvCxnSpPr>
        <p:spPr>
          <a:xfrm flipH="1" rot="10800000">
            <a:off x="4520050" y="2004838"/>
            <a:ext cx="4116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7" name="Google Shape;447;g2d15823156f_0_55"/>
          <p:cNvSpPr/>
          <p:nvPr/>
        </p:nvSpPr>
        <p:spPr>
          <a:xfrm>
            <a:off x="4931650" y="1633288"/>
            <a:ext cx="1593900" cy="74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Calculate similarity of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molecules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2d15823156f_0_55"/>
          <p:cNvSpPr txBox="1"/>
          <p:nvPr/>
        </p:nvSpPr>
        <p:spPr>
          <a:xfrm>
            <a:off x="4031875" y="2482579"/>
            <a:ext cx="1381500" cy="79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Tanimoto Similarity (Jaccard Index)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2d15823156f_0_55"/>
          <p:cNvSpPr/>
          <p:nvPr/>
        </p:nvSpPr>
        <p:spPr>
          <a:xfrm>
            <a:off x="6756250" y="1633888"/>
            <a:ext cx="1650900" cy="74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Maps each SMILES to highest Tanimoto Similarity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SMILES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0" name="Google Shape;450;g2d15823156f_0_55"/>
          <p:cNvCxnSpPr>
            <a:stCxn id="447" idx="3"/>
            <a:endCxn id="449" idx="1"/>
          </p:cNvCxnSpPr>
          <p:nvPr/>
        </p:nvCxnSpPr>
        <p:spPr>
          <a:xfrm>
            <a:off x="6525550" y="2004838"/>
            <a:ext cx="230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g2d15823156f_0_55"/>
          <p:cNvCxnSpPr>
            <a:stCxn id="444" idx="3"/>
            <a:endCxn id="445" idx="1"/>
          </p:cNvCxnSpPr>
          <p:nvPr/>
        </p:nvCxnSpPr>
        <p:spPr>
          <a:xfrm flipH="1" rot="10800000">
            <a:off x="1658150" y="2005450"/>
            <a:ext cx="468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2" name="Google Shape;452;g2d15823156f_0_55"/>
          <p:cNvSpPr txBox="1"/>
          <p:nvPr/>
        </p:nvSpPr>
        <p:spPr>
          <a:xfrm>
            <a:off x="1494250" y="2485863"/>
            <a:ext cx="632400" cy="59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RDKit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g2d15823156f_0_55"/>
          <p:cNvCxnSpPr>
            <a:stCxn id="452" idx="0"/>
          </p:cNvCxnSpPr>
          <p:nvPr/>
        </p:nvCxnSpPr>
        <p:spPr>
          <a:xfrm flipH="1" rot="10800000">
            <a:off x="1810450" y="2010063"/>
            <a:ext cx="8400" cy="4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g2d15823156f_0_55"/>
          <p:cNvCxnSpPr/>
          <p:nvPr/>
        </p:nvCxnSpPr>
        <p:spPr>
          <a:xfrm rot="10800000">
            <a:off x="4698238" y="2006638"/>
            <a:ext cx="270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g2d15823156f_0_55"/>
          <p:cNvSpPr txBox="1"/>
          <p:nvPr>
            <p:ph idx="1" type="body"/>
          </p:nvPr>
        </p:nvSpPr>
        <p:spPr>
          <a:xfrm>
            <a:off x="457200" y="3576175"/>
            <a:ext cx="8229600" cy="79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Conclusion:</a:t>
            </a:r>
            <a:r>
              <a:rPr lang="en" sz="1400">
                <a:solidFill>
                  <a:schemeClr val="dk1"/>
                </a:solidFill>
              </a:rPr>
              <a:t> We now have linked SMILES and their similar SMILES with properties, without explicitly calculating properties.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56" name="Google Shape;456;g2d15823156f_0_55"/>
          <p:cNvSpPr txBox="1"/>
          <p:nvPr/>
        </p:nvSpPr>
        <p:spPr>
          <a:xfrm>
            <a:off x="3661275" y="4528875"/>
            <a:ext cx="548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(11) Morgan, H. L. The Generation of a Unique Machine Description for Chemical Structures-A Technique Developed at Chemical Abstracts Service. Journal of Chemical Documentation 1965, 5 (2), 107–113. </a:t>
            </a:r>
            <a:endParaRPr sz="800">
              <a:solidFill>
                <a:schemeClr val="dk1"/>
              </a:solidFill>
              <a:highlight>
                <a:srgbClr val="FEF1C4"/>
              </a:highlight>
            </a:endParaRPr>
          </a:p>
        </p:txBody>
      </p:sp>
      <p:pic>
        <p:nvPicPr>
          <p:cNvPr id="457" name="Google Shape;457;g2d15823156f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458" name="Google Shape;458;g2d15823156f_0_55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ff47e0dd10_0_29"/>
          <p:cNvSpPr txBox="1"/>
          <p:nvPr>
            <p:ph type="title"/>
          </p:nvPr>
        </p:nvSpPr>
        <p:spPr>
          <a:xfrm>
            <a:off x="303025" y="86250"/>
            <a:ext cx="8608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Project Goal: Build LLM Models to Predict Properties and Generate Molecules</a:t>
            </a:r>
            <a:endParaRPr b="1" sz="2000">
              <a:highlight>
                <a:srgbClr val="FFFF00"/>
              </a:highlight>
            </a:endParaRPr>
          </a:p>
        </p:txBody>
      </p:sp>
      <p:pic>
        <p:nvPicPr>
          <p:cNvPr id="464" name="Google Shape;464;g1ff47e0dd10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465" name="Google Shape;465;g1ff47e0dd10_0_29"/>
          <p:cNvSpPr/>
          <p:nvPr/>
        </p:nvSpPr>
        <p:spPr>
          <a:xfrm>
            <a:off x="5012250" y="759600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1ff47e0dd10_0_29"/>
          <p:cNvSpPr/>
          <p:nvPr/>
        </p:nvSpPr>
        <p:spPr>
          <a:xfrm>
            <a:off x="5291800" y="810550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Assign Molecular Similarity 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1ff47e0dd10_0_29"/>
          <p:cNvSpPr/>
          <p:nvPr/>
        </p:nvSpPr>
        <p:spPr>
          <a:xfrm>
            <a:off x="5302688" y="1537038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Generate Training Prompts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1ff47e0dd10_0_29"/>
          <p:cNvSpPr/>
          <p:nvPr/>
        </p:nvSpPr>
        <p:spPr>
          <a:xfrm>
            <a:off x="5299400" y="2953013"/>
            <a:ext cx="1815300" cy="1336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Closest Fit 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c1cnc-2c(=O)c(=O)nc12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(HOMO, LUMO)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1ff47e0dd10_0_29"/>
          <p:cNvSpPr/>
          <p:nvPr/>
        </p:nvSpPr>
        <p:spPr>
          <a:xfrm>
            <a:off x="6104955" y="128434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1ff47e0dd10_0_29"/>
          <p:cNvSpPr/>
          <p:nvPr/>
        </p:nvSpPr>
        <p:spPr>
          <a:xfrm>
            <a:off x="6104943" y="20062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g1ff47e0dd10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6238" y="3705150"/>
            <a:ext cx="786425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ff47e0dd10_0_29"/>
          <p:cNvSpPr/>
          <p:nvPr/>
        </p:nvSpPr>
        <p:spPr>
          <a:xfrm>
            <a:off x="5291788" y="2279938"/>
            <a:ext cx="18153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Fine Tune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1ff47e0dd10_0_29"/>
          <p:cNvSpPr/>
          <p:nvPr/>
        </p:nvSpPr>
        <p:spPr>
          <a:xfrm>
            <a:off x="6104943" y="26544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1ff47e0dd10_0_29"/>
          <p:cNvSpPr/>
          <p:nvPr/>
        </p:nvSpPr>
        <p:spPr>
          <a:xfrm>
            <a:off x="1479425" y="759588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1ff47e0dd10_0_29"/>
          <p:cNvSpPr/>
          <p:nvPr/>
        </p:nvSpPr>
        <p:spPr>
          <a:xfrm>
            <a:off x="2411075" y="2641750"/>
            <a:ext cx="14769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1ff47e0dd10_0_29"/>
          <p:cNvSpPr/>
          <p:nvPr/>
        </p:nvSpPr>
        <p:spPr>
          <a:xfrm>
            <a:off x="1772575" y="915438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Input 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(SMILES)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1ff47e0dd10_0_29"/>
          <p:cNvSpPr/>
          <p:nvPr/>
        </p:nvSpPr>
        <p:spPr>
          <a:xfrm>
            <a:off x="1772550" y="1754238"/>
            <a:ext cx="1938000" cy="64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1ff47e0dd10_0_29"/>
          <p:cNvSpPr/>
          <p:nvPr/>
        </p:nvSpPr>
        <p:spPr>
          <a:xfrm>
            <a:off x="2504625" y="2725488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1ff47e0dd10_0_29"/>
          <p:cNvSpPr/>
          <p:nvPr/>
        </p:nvSpPr>
        <p:spPr>
          <a:xfrm>
            <a:off x="3182963" y="2726550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1ff47e0dd10_0_29"/>
          <p:cNvSpPr/>
          <p:nvPr/>
        </p:nvSpPr>
        <p:spPr>
          <a:xfrm>
            <a:off x="1772550" y="3717863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MO, LUMO)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1ff47e0dd10_0_29"/>
          <p:cNvSpPr/>
          <p:nvPr/>
        </p:nvSpPr>
        <p:spPr>
          <a:xfrm>
            <a:off x="2632788" y="1512745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1ff47e0dd10_0_29"/>
          <p:cNvSpPr/>
          <p:nvPr/>
        </p:nvSpPr>
        <p:spPr>
          <a:xfrm>
            <a:off x="2632688" y="2438220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1ff47e0dd10_0_29"/>
          <p:cNvSpPr/>
          <p:nvPr/>
        </p:nvSpPr>
        <p:spPr>
          <a:xfrm>
            <a:off x="2632788" y="3479188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ff47e0dd10_0_29"/>
          <p:cNvSpPr/>
          <p:nvPr/>
        </p:nvSpPr>
        <p:spPr>
          <a:xfrm>
            <a:off x="1549625" y="2641750"/>
            <a:ext cx="8082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ff47e0dd10_0_29"/>
          <p:cNvSpPr/>
          <p:nvPr/>
        </p:nvSpPr>
        <p:spPr>
          <a:xfrm>
            <a:off x="1628225" y="2726550"/>
            <a:ext cx="6609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Large Language Model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1ff47e0dd10_0_29"/>
          <p:cNvSpPr/>
          <p:nvPr/>
        </p:nvSpPr>
        <p:spPr>
          <a:xfrm>
            <a:off x="2744525" y="2422388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1ff47e0dd10_0_29"/>
          <p:cNvSpPr/>
          <p:nvPr/>
        </p:nvSpPr>
        <p:spPr>
          <a:xfrm>
            <a:off x="1475675" y="2414050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Evaluated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ff47e0dd10_0_29"/>
          <p:cNvSpPr/>
          <p:nvPr/>
        </p:nvSpPr>
        <p:spPr>
          <a:xfrm>
            <a:off x="5183800" y="1480150"/>
            <a:ext cx="2065800" cy="55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1ff47e0dd10_0_29"/>
          <p:cNvSpPr txBox="1"/>
          <p:nvPr/>
        </p:nvSpPr>
        <p:spPr>
          <a:xfrm>
            <a:off x="232575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ff47e0dd10_0_29"/>
          <p:cNvSpPr txBox="1"/>
          <p:nvPr/>
        </p:nvSpPr>
        <p:spPr>
          <a:xfrm>
            <a:off x="581720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ff47e0dd10_0_29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15823156f_0_60"/>
          <p:cNvSpPr txBox="1"/>
          <p:nvPr>
            <p:ph type="title"/>
          </p:nvPr>
        </p:nvSpPr>
        <p:spPr>
          <a:xfrm>
            <a:off x="457200" y="32475"/>
            <a:ext cx="8229600" cy="44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Task 2: Input - Automation of Prompt dataset creation using SMILES data</a:t>
            </a:r>
            <a:endParaRPr b="1" sz="2000"/>
          </a:p>
        </p:txBody>
      </p:sp>
      <p:sp>
        <p:nvSpPr>
          <p:cNvPr id="497" name="Google Shape;497;g2d15823156f_0_60"/>
          <p:cNvSpPr/>
          <p:nvPr/>
        </p:nvSpPr>
        <p:spPr>
          <a:xfrm>
            <a:off x="1513475" y="544313"/>
            <a:ext cx="3974400" cy="999300"/>
          </a:xfrm>
          <a:prstGeom prst="wedgeRectCallout">
            <a:avLst>
              <a:gd fmla="val -42599" name="adj1"/>
              <a:gd fmla="val 82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 have a compound represented by this SMILES code {CAN_SMILES} and its HOMO value is currently at {HOMO}. </a:t>
            </a:r>
            <a:r>
              <a:rPr lang="en">
                <a:solidFill>
                  <a:schemeClr val="dk1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Increase its HOMO value and give me a similar SMILES.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2d15823156f_0_60"/>
          <p:cNvSpPr/>
          <p:nvPr/>
        </p:nvSpPr>
        <p:spPr>
          <a:xfrm>
            <a:off x="3432825" y="1777650"/>
            <a:ext cx="3715500" cy="1168800"/>
          </a:xfrm>
          <a:prstGeom prst="wedgeRectCallout">
            <a:avLst>
              <a:gd fmla="val 47347" name="adj1"/>
              <a:gd fmla="val 797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the compound with SMILES {MOST_SIMILAR_SMILES} which exhibits an augmented HOMO value of {SIMILAR_HOMO} where we increased the HOMO value by {SIMILAR_HOMO} - {HOMO}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g2d15823156f_0_60"/>
          <p:cNvPicPr preferRelativeResize="0"/>
          <p:nvPr/>
        </p:nvPicPr>
        <p:blipFill rotWithShape="1">
          <a:blip r:embed="rId3">
            <a:alphaModFix/>
          </a:blip>
          <a:srcRect b="10449" l="21272" r="22465" t="8925"/>
          <a:stretch/>
        </p:blipFill>
        <p:spPr>
          <a:xfrm>
            <a:off x="7194890" y="2265837"/>
            <a:ext cx="1261871" cy="166606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d15823156f_0_60"/>
          <p:cNvSpPr txBox="1"/>
          <p:nvPr/>
        </p:nvSpPr>
        <p:spPr>
          <a:xfrm>
            <a:off x="887550" y="3881475"/>
            <a:ext cx="7368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Similarly, we created ~350,000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prompts from SMILES - Similar SMILES dataset.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d15823156f_0_60"/>
          <p:cNvPicPr preferRelativeResize="0"/>
          <p:nvPr/>
        </p:nvPicPr>
        <p:blipFill rotWithShape="1">
          <a:blip r:embed="rId4">
            <a:alphaModFix/>
          </a:blip>
          <a:srcRect b="9417" l="35407" r="35773" t="10844"/>
          <a:stretch/>
        </p:blipFill>
        <p:spPr>
          <a:xfrm>
            <a:off x="375475" y="1525975"/>
            <a:ext cx="755980" cy="20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d15823156f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450" y="1542500"/>
            <a:ext cx="1119825" cy="20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d15823156f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504" name="Google Shape;504;g2d15823156f_0_60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2d15823156f_0_60"/>
          <p:cNvSpPr txBox="1"/>
          <p:nvPr/>
        </p:nvSpPr>
        <p:spPr>
          <a:xfrm>
            <a:off x="4517725" y="4515975"/>
            <a:ext cx="43788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credit:-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&amp; woman- https://pngtree.com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Robot: </a:t>
            </a:r>
            <a:r>
              <a:rPr lang="en" sz="8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https://www.imagella.com/products/4k-robot-clipart-in-minimalist-art-style-vector-svg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275" y="1022100"/>
            <a:ext cx="4735173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 txBox="1"/>
          <p:nvPr>
            <p:ph type="title"/>
          </p:nvPr>
        </p:nvSpPr>
        <p:spPr>
          <a:xfrm>
            <a:off x="208575" y="0"/>
            <a:ext cx="88188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Using Large Language Models to Inform Molecular Design</a:t>
            </a:r>
            <a:endParaRPr sz="2000"/>
          </a:p>
        </p:txBody>
      </p:sp>
      <p:sp>
        <p:nvSpPr>
          <p:cNvPr id="75" name="Google Shape;75;p2"/>
          <p:cNvSpPr txBox="1"/>
          <p:nvPr>
            <p:ph idx="1" type="body"/>
          </p:nvPr>
        </p:nvSpPr>
        <p:spPr>
          <a:xfrm>
            <a:off x="320350" y="886800"/>
            <a:ext cx="4175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Challenge: </a:t>
            </a:r>
            <a:r>
              <a:rPr lang="en">
                <a:solidFill>
                  <a:schemeClr val="dk1"/>
                </a:solidFill>
              </a:rPr>
              <a:t>Synthesis is costly in time and money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Area of Focus: </a:t>
            </a:r>
            <a:r>
              <a:rPr lang="en">
                <a:solidFill>
                  <a:schemeClr val="dk1"/>
                </a:solidFill>
              </a:rPr>
              <a:t>Identification of promising candidate molecules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Benefit: </a:t>
            </a:r>
            <a:r>
              <a:rPr lang="en">
                <a:solidFill>
                  <a:schemeClr val="dk1"/>
                </a:solidFill>
              </a:rPr>
              <a:t>Novel, low cost approach to molecular design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b="1" lang="en"/>
              <a:t>Impact: </a:t>
            </a:r>
            <a:r>
              <a:rPr lang="en">
                <a:solidFill>
                  <a:schemeClr val="dk1"/>
                </a:solidFill>
              </a:rPr>
              <a:t>Advancements in organic electronics, specifically OLEDs</a:t>
            </a:r>
            <a:endParaRPr/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1783" y="4632143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77" name="Google Shape;77;p2"/>
          <p:cNvSpPr txBox="1"/>
          <p:nvPr/>
        </p:nvSpPr>
        <p:spPr>
          <a:xfrm>
            <a:off x="3670275" y="4555850"/>
            <a:ext cx="54363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</a:t>
            </a:r>
            <a:r>
              <a:rPr i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OLED Technology Seminar.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SlideShare. https://www.slideshare.net/ashliz/oled-technology-seminar-ppt (accessed 2024-03-31).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4495750" y="3548425"/>
            <a:ext cx="44817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OLED devices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Electrons in the LUMO combine with holes in the HOMO, emitting light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ff47e0dd10_0_0"/>
          <p:cNvSpPr txBox="1"/>
          <p:nvPr>
            <p:ph type="title"/>
          </p:nvPr>
        </p:nvSpPr>
        <p:spPr>
          <a:xfrm>
            <a:off x="303025" y="86250"/>
            <a:ext cx="8608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Project Goal: Build LLM Models to Predict Properties and Generate Molecules</a:t>
            </a:r>
            <a:endParaRPr b="1" sz="2000">
              <a:highlight>
                <a:srgbClr val="FFFF00"/>
              </a:highlight>
            </a:endParaRPr>
          </a:p>
        </p:txBody>
      </p:sp>
      <p:pic>
        <p:nvPicPr>
          <p:cNvPr id="511" name="Google Shape;511;g1ff47e0dd1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512" name="Google Shape;512;g1ff47e0dd10_0_0"/>
          <p:cNvSpPr/>
          <p:nvPr/>
        </p:nvSpPr>
        <p:spPr>
          <a:xfrm>
            <a:off x="5012250" y="759600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1ff47e0dd10_0_0"/>
          <p:cNvSpPr/>
          <p:nvPr/>
        </p:nvSpPr>
        <p:spPr>
          <a:xfrm>
            <a:off x="5291800" y="810550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Assign Molecular Similarity 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ff47e0dd10_0_0"/>
          <p:cNvSpPr/>
          <p:nvPr/>
        </p:nvSpPr>
        <p:spPr>
          <a:xfrm>
            <a:off x="5302688" y="1537038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Generate Training Prompts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1ff47e0dd10_0_0"/>
          <p:cNvSpPr/>
          <p:nvPr/>
        </p:nvSpPr>
        <p:spPr>
          <a:xfrm>
            <a:off x="5299400" y="2953013"/>
            <a:ext cx="1815300" cy="1336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Closest Fit 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c1cnc-2c(=O)c(=O)nc12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(HOMO, LUMO)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1ff47e0dd10_0_0"/>
          <p:cNvSpPr/>
          <p:nvPr/>
        </p:nvSpPr>
        <p:spPr>
          <a:xfrm>
            <a:off x="6104955" y="128434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1ff47e0dd10_0_0"/>
          <p:cNvSpPr/>
          <p:nvPr/>
        </p:nvSpPr>
        <p:spPr>
          <a:xfrm>
            <a:off x="6104943" y="20062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g1ff47e0dd1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6238" y="3705150"/>
            <a:ext cx="786425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ff47e0dd10_0_0"/>
          <p:cNvSpPr/>
          <p:nvPr/>
        </p:nvSpPr>
        <p:spPr>
          <a:xfrm>
            <a:off x="5291788" y="2279938"/>
            <a:ext cx="18153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Fine Tune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1ff47e0dd10_0_0"/>
          <p:cNvSpPr/>
          <p:nvPr/>
        </p:nvSpPr>
        <p:spPr>
          <a:xfrm>
            <a:off x="6104943" y="26544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1ff47e0dd10_0_0"/>
          <p:cNvSpPr/>
          <p:nvPr/>
        </p:nvSpPr>
        <p:spPr>
          <a:xfrm>
            <a:off x="1403225" y="759588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1ff47e0dd10_0_0"/>
          <p:cNvSpPr/>
          <p:nvPr/>
        </p:nvSpPr>
        <p:spPr>
          <a:xfrm>
            <a:off x="2334875" y="2641750"/>
            <a:ext cx="14769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1ff47e0dd10_0_0"/>
          <p:cNvSpPr/>
          <p:nvPr/>
        </p:nvSpPr>
        <p:spPr>
          <a:xfrm>
            <a:off x="1696375" y="915438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Input 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(SMILES)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1ff47e0dd10_0_0"/>
          <p:cNvSpPr/>
          <p:nvPr/>
        </p:nvSpPr>
        <p:spPr>
          <a:xfrm>
            <a:off x="1696350" y="1754238"/>
            <a:ext cx="1938000" cy="64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1ff47e0dd10_0_0"/>
          <p:cNvSpPr/>
          <p:nvPr/>
        </p:nvSpPr>
        <p:spPr>
          <a:xfrm>
            <a:off x="2428425" y="2725488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1ff47e0dd10_0_0"/>
          <p:cNvSpPr/>
          <p:nvPr/>
        </p:nvSpPr>
        <p:spPr>
          <a:xfrm>
            <a:off x="3106763" y="2726550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1ff47e0dd10_0_0"/>
          <p:cNvSpPr/>
          <p:nvPr/>
        </p:nvSpPr>
        <p:spPr>
          <a:xfrm>
            <a:off x="1696350" y="3717863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MO, LUMO)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g1ff47e0dd10_0_0"/>
          <p:cNvSpPr/>
          <p:nvPr/>
        </p:nvSpPr>
        <p:spPr>
          <a:xfrm>
            <a:off x="2556588" y="1512745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1ff47e0dd10_0_0"/>
          <p:cNvSpPr/>
          <p:nvPr/>
        </p:nvSpPr>
        <p:spPr>
          <a:xfrm>
            <a:off x="2556488" y="2438220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ff47e0dd10_0_0"/>
          <p:cNvSpPr/>
          <p:nvPr/>
        </p:nvSpPr>
        <p:spPr>
          <a:xfrm>
            <a:off x="2556588" y="3479188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1ff47e0dd10_0_0"/>
          <p:cNvSpPr/>
          <p:nvPr/>
        </p:nvSpPr>
        <p:spPr>
          <a:xfrm>
            <a:off x="1473425" y="2641750"/>
            <a:ext cx="8082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1ff47e0dd10_0_0"/>
          <p:cNvSpPr/>
          <p:nvPr/>
        </p:nvSpPr>
        <p:spPr>
          <a:xfrm>
            <a:off x="1552025" y="2726550"/>
            <a:ext cx="6609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Large Language Model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1ff47e0dd10_0_0"/>
          <p:cNvSpPr/>
          <p:nvPr/>
        </p:nvSpPr>
        <p:spPr>
          <a:xfrm>
            <a:off x="2668325" y="2422388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1ff47e0dd10_0_0"/>
          <p:cNvSpPr/>
          <p:nvPr/>
        </p:nvSpPr>
        <p:spPr>
          <a:xfrm>
            <a:off x="1399475" y="2414050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Evaluated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1ff47e0dd10_0_0"/>
          <p:cNvSpPr/>
          <p:nvPr/>
        </p:nvSpPr>
        <p:spPr>
          <a:xfrm>
            <a:off x="5194700" y="2179948"/>
            <a:ext cx="2031300" cy="46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1ff47e0dd10_0_0"/>
          <p:cNvSpPr txBox="1"/>
          <p:nvPr/>
        </p:nvSpPr>
        <p:spPr>
          <a:xfrm>
            <a:off x="232575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1ff47e0dd10_0_0"/>
          <p:cNvSpPr txBox="1"/>
          <p:nvPr/>
        </p:nvSpPr>
        <p:spPr>
          <a:xfrm>
            <a:off x="581720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1ff47e0dd10_0_0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2d15823156f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013" y="3075175"/>
            <a:ext cx="4670572" cy="104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d15823156f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25" y="2092850"/>
            <a:ext cx="2427575" cy="21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d15823156f_0_77"/>
          <p:cNvSpPr txBox="1"/>
          <p:nvPr/>
        </p:nvSpPr>
        <p:spPr>
          <a:xfrm>
            <a:off x="236300" y="537000"/>
            <a:ext cx="41643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Fine Tuning</a:t>
            </a:r>
            <a:r>
              <a:rPr lang="en">
                <a:solidFill>
                  <a:schemeClr val="dk1"/>
                </a:solidFill>
              </a:rPr>
              <a:t>: Process of training a pre-trained model on a new dataset to update its weights for a specific task.</a:t>
            </a:r>
            <a:endParaRPr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Used to tune LLM to perform specific task on a custom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d15823156f_0_77"/>
          <p:cNvSpPr txBox="1"/>
          <p:nvPr/>
        </p:nvSpPr>
        <p:spPr>
          <a:xfrm>
            <a:off x="77550" y="0"/>
            <a:ext cx="89889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Task 2: Full Fine-Tuning and its Challenges</a:t>
            </a:r>
            <a:endParaRPr sz="24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2d15823156f_0_77"/>
          <p:cNvSpPr txBox="1"/>
          <p:nvPr/>
        </p:nvSpPr>
        <p:spPr>
          <a:xfrm>
            <a:off x="1255402" y="4200675"/>
            <a:ext cx="1783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Updating Weights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2d15823156f_0_77"/>
          <p:cNvSpPr txBox="1"/>
          <p:nvPr/>
        </p:nvSpPr>
        <p:spPr>
          <a:xfrm>
            <a:off x="4572000" y="452575"/>
            <a:ext cx="4308600" cy="26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Challenges:</a:t>
            </a:r>
            <a:endParaRPr b="1"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Model training can be very time-consuming and computationally intensive, often requiring high-performance GPUs.</a:t>
            </a:r>
            <a:endParaRPr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Training a large 7 billion parameter language model would need around 168GB of GPU RAM, but the most powerful NVIDIA A100 GPUs only have 80GB of RAM.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2d15823156f_0_77"/>
          <p:cNvSpPr txBox="1"/>
          <p:nvPr/>
        </p:nvSpPr>
        <p:spPr>
          <a:xfrm>
            <a:off x="7200450" y="4824925"/>
            <a:ext cx="186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(16) blog.dailydoseofds.com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g2d15823156f_0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551" name="Google Shape;551;g2d15823156f_0_77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d1909f869c_0_199"/>
          <p:cNvSpPr txBox="1"/>
          <p:nvPr>
            <p:ph type="title"/>
          </p:nvPr>
        </p:nvSpPr>
        <p:spPr>
          <a:xfrm>
            <a:off x="414425" y="86250"/>
            <a:ext cx="8229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/>
              <a:t>Task 2: Techniques to Fine Tune LLM </a:t>
            </a:r>
            <a:endParaRPr b="1" sz="2000"/>
          </a:p>
        </p:txBody>
      </p:sp>
      <p:pic>
        <p:nvPicPr>
          <p:cNvPr id="557" name="Google Shape;557;g2d1909f869c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558" name="Google Shape;558;g2d1909f869c_0_199"/>
          <p:cNvSpPr/>
          <p:nvPr/>
        </p:nvSpPr>
        <p:spPr>
          <a:xfrm>
            <a:off x="6154775" y="825450"/>
            <a:ext cx="2770200" cy="3618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d1909f869c_0_199"/>
          <p:cNvSpPr/>
          <p:nvPr/>
        </p:nvSpPr>
        <p:spPr>
          <a:xfrm>
            <a:off x="3240400" y="825450"/>
            <a:ext cx="2816700" cy="3618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d1909f869c_0_199"/>
          <p:cNvSpPr txBox="1"/>
          <p:nvPr>
            <p:ph type="title"/>
          </p:nvPr>
        </p:nvSpPr>
        <p:spPr>
          <a:xfrm>
            <a:off x="6168925" y="506850"/>
            <a:ext cx="2382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Adapter 2: QLoRA</a:t>
            </a:r>
            <a:endParaRPr b="1" sz="1500"/>
          </a:p>
        </p:txBody>
      </p:sp>
      <p:sp>
        <p:nvSpPr>
          <p:cNvPr id="561" name="Google Shape;561;g2d1909f869c_0_199"/>
          <p:cNvSpPr txBox="1"/>
          <p:nvPr>
            <p:ph type="title"/>
          </p:nvPr>
        </p:nvSpPr>
        <p:spPr>
          <a:xfrm>
            <a:off x="3206375" y="506850"/>
            <a:ext cx="2948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Adapter 1: LoRA 	</a:t>
            </a:r>
            <a:endParaRPr b="1" sz="1500"/>
          </a:p>
        </p:txBody>
      </p:sp>
      <p:sp>
        <p:nvSpPr>
          <p:cNvPr id="562" name="Google Shape;562;g2d1909f869c_0_199"/>
          <p:cNvSpPr txBox="1"/>
          <p:nvPr/>
        </p:nvSpPr>
        <p:spPr>
          <a:xfrm>
            <a:off x="3227775" y="749250"/>
            <a:ext cx="28167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</a:t>
            </a:r>
            <a:r>
              <a:rPr b="1"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(Low Rank Adaptation)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the number of trainable parameters.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Represents weights using fewer dimensions.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Outperforms full fine-tuning by tuning 2% of model’s parameters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2d1909f869c_0_199"/>
          <p:cNvSpPr/>
          <p:nvPr/>
        </p:nvSpPr>
        <p:spPr>
          <a:xfrm>
            <a:off x="228775" y="825475"/>
            <a:ext cx="2888700" cy="3618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2d1909f869c_0_199"/>
          <p:cNvSpPr txBox="1"/>
          <p:nvPr>
            <p:ph type="title"/>
          </p:nvPr>
        </p:nvSpPr>
        <p:spPr>
          <a:xfrm>
            <a:off x="228775" y="525600"/>
            <a:ext cx="2660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How LLMs are fine tuned? </a:t>
            </a:r>
            <a:endParaRPr b="1" sz="1500"/>
          </a:p>
        </p:txBody>
      </p:sp>
      <p:sp>
        <p:nvSpPr>
          <p:cNvPr id="565" name="Google Shape;565;g2d1909f869c_0_199"/>
          <p:cNvSpPr txBox="1"/>
          <p:nvPr/>
        </p:nvSpPr>
        <p:spPr>
          <a:xfrm>
            <a:off x="228775" y="786900"/>
            <a:ext cx="2888700" cy="3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460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PEFT</a:t>
            </a:r>
            <a:r>
              <a:rPr b="1" baseline="30000"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(Parameter Efficient Fine Tuning)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Techniques for fine tuning large models.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Freeze whole or parts of the model without affecting performance.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Adapters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PEFT technique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extra layers to the pre-trained model architecture for fine tuning.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2d1909f869c_0_199"/>
          <p:cNvSpPr txBox="1"/>
          <p:nvPr/>
        </p:nvSpPr>
        <p:spPr>
          <a:xfrm>
            <a:off x="6180025" y="749250"/>
            <a:ext cx="27702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</a:t>
            </a:r>
            <a:r>
              <a:rPr b="1"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(Quantized LoRA)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 over LoRA technique.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Quantizes weight parameters of pre-trained LLM to 4-bit precision.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memory requirements of LLM.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2d1909f869c_0_199"/>
          <p:cNvSpPr txBox="1"/>
          <p:nvPr/>
        </p:nvSpPr>
        <p:spPr>
          <a:xfrm>
            <a:off x="3661275" y="4516200"/>
            <a:ext cx="54825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(12) Han, Z. et al. Parameter-Efficient Fine-Tuning for Large Models: A Comprehensive Survey.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(13) Hu, E. et al. LORA: LOW-RANK ADAPTATION of LARGE LANGUAGE MODELS.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(14) Dettmers, T. et al. QLORA: Efficient Finetuning of Quantized LLMs.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[16] blogs.dailydoseofds.com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g2d1909f869c_0_199"/>
          <p:cNvPicPr preferRelativeResize="0"/>
          <p:nvPr/>
        </p:nvPicPr>
        <p:blipFill rotWithShape="1">
          <a:blip r:embed="rId4">
            <a:alphaModFix/>
          </a:blip>
          <a:srcRect b="12562" l="63937" r="0" t="18415"/>
          <a:stretch/>
        </p:blipFill>
        <p:spPr>
          <a:xfrm>
            <a:off x="6973463" y="2723787"/>
            <a:ext cx="1705876" cy="166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d1909f869c_0_199"/>
          <p:cNvPicPr preferRelativeResize="0"/>
          <p:nvPr/>
        </p:nvPicPr>
        <p:blipFill rotWithShape="1">
          <a:blip r:embed="rId4">
            <a:alphaModFix/>
          </a:blip>
          <a:srcRect b="23198" l="0" r="87378" t="20561"/>
          <a:stretch/>
        </p:blipFill>
        <p:spPr>
          <a:xfrm>
            <a:off x="6223175" y="2839237"/>
            <a:ext cx="669382" cy="154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d1909f869c_0_199"/>
          <p:cNvPicPr preferRelativeResize="0"/>
          <p:nvPr/>
        </p:nvPicPr>
        <p:blipFill rotWithShape="1">
          <a:blip r:embed="rId5">
            <a:alphaModFix/>
          </a:blip>
          <a:srcRect b="2443" l="21971" r="1259" t="3216"/>
          <a:stretch/>
        </p:blipFill>
        <p:spPr>
          <a:xfrm>
            <a:off x="3282913" y="2788958"/>
            <a:ext cx="2679338" cy="162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d1909f869c_0_199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g2d1909f869c_0_1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0758" y="1082150"/>
            <a:ext cx="4076777" cy="297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d15823156f_0_126"/>
          <p:cNvSpPr txBox="1"/>
          <p:nvPr>
            <p:ph type="title"/>
          </p:nvPr>
        </p:nvSpPr>
        <p:spPr>
          <a:xfrm>
            <a:off x="45125" y="99875"/>
            <a:ext cx="9026400" cy="4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Fine-tuning results of Llama-2-7B-chat model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578" name="Google Shape;578;g2d15823156f_0_126"/>
          <p:cNvSpPr txBox="1"/>
          <p:nvPr/>
        </p:nvSpPr>
        <p:spPr>
          <a:xfrm>
            <a:off x="194100" y="809275"/>
            <a:ext cx="50184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fine tuned the Llama-2-7B-chat model using the QLoRA technique with 4-bit quantization.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trained for 500 steps, evaluating model performance at every 50 steps.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2 V100 GPUs with 32GB RAM each, the fine tuning process took approximately 1 day and 6 hours.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Weights and Biases tool to monitor our training process and GPU usage.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2d15823156f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pic>
        <p:nvPicPr>
          <p:cNvPr id="580" name="Google Shape;580;g2d15823156f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700" y="751475"/>
            <a:ext cx="3626700" cy="3634117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2d15823156f_0_126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ff47e0dd10_0_197"/>
          <p:cNvSpPr txBox="1"/>
          <p:nvPr>
            <p:ph type="title"/>
          </p:nvPr>
        </p:nvSpPr>
        <p:spPr>
          <a:xfrm>
            <a:off x="303025" y="86250"/>
            <a:ext cx="8608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Project Goal: Build LLM Models to Predict Properties and Generate Molecules</a:t>
            </a:r>
            <a:endParaRPr b="1" sz="2000">
              <a:highlight>
                <a:srgbClr val="FFFF00"/>
              </a:highlight>
            </a:endParaRPr>
          </a:p>
        </p:txBody>
      </p:sp>
      <p:pic>
        <p:nvPicPr>
          <p:cNvPr id="587" name="Google Shape;587;g1ff47e0dd10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588" name="Google Shape;588;g1ff47e0dd10_0_197"/>
          <p:cNvSpPr/>
          <p:nvPr/>
        </p:nvSpPr>
        <p:spPr>
          <a:xfrm>
            <a:off x="5012250" y="759600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1ff47e0dd10_0_197"/>
          <p:cNvSpPr/>
          <p:nvPr/>
        </p:nvSpPr>
        <p:spPr>
          <a:xfrm>
            <a:off x="5291800" y="810550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Assign Molecular Similarity 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ff47e0dd10_0_197"/>
          <p:cNvSpPr/>
          <p:nvPr/>
        </p:nvSpPr>
        <p:spPr>
          <a:xfrm>
            <a:off x="5302688" y="1537038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Generate Training Prompts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1ff47e0dd10_0_197"/>
          <p:cNvSpPr/>
          <p:nvPr/>
        </p:nvSpPr>
        <p:spPr>
          <a:xfrm>
            <a:off x="5299400" y="2953013"/>
            <a:ext cx="1815300" cy="1336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Closest Fit 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c1cnc-2c(=O)c(=O)nc12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(HOMO, LUMO)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1ff47e0dd10_0_197"/>
          <p:cNvSpPr/>
          <p:nvPr/>
        </p:nvSpPr>
        <p:spPr>
          <a:xfrm>
            <a:off x="6104955" y="128434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1ff47e0dd10_0_197"/>
          <p:cNvSpPr/>
          <p:nvPr/>
        </p:nvSpPr>
        <p:spPr>
          <a:xfrm>
            <a:off x="6104943" y="20062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1ff47e0dd10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6238" y="3705150"/>
            <a:ext cx="786425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ff47e0dd10_0_197"/>
          <p:cNvSpPr/>
          <p:nvPr/>
        </p:nvSpPr>
        <p:spPr>
          <a:xfrm>
            <a:off x="5291788" y="2279938"/>
            <a:ext cx="18153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Fine Tune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1ff47e0dd10_0_197"/>
          <p:cNvSpPr/>
          <p:nvPr/>
        </p:nvSpPr>
        <p:spPr>
          <a:xfrm>
            <a:off x="6104943" y="26544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1ff47e0dd10_0_197"/>
          <p:cNvSpPr/>
          <p:nvPr/>
        </p:nvSpPr>
        <p:spPr>
          <a:xfrm>
            <a:off x="1403225" y="759588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1ff47e0dd10_0_197"/>
          <p:cNvSpPr/>
          <p:nvPr/>
        </p:nvSpPr>
        <p:spPr>
          <a:xfrm>
            <a:off x="2334875" y="2641750"/>
            <a:ext cx="14769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1ff47e0dd10_0_197"/>
          <p:cNvSpPr/>
          <p:nvPr/>
        </p:nvSpPr>
        <p:spPr>
          <a:xfrm>
            <a:off x="1696375" y="915438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Input 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(SMILES)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1ff47e0dd10_0_197"/>
          <p:cNvSpPr/>
          <p:nvPr/>
        </p:nvSpPr>
        <p:spPr>
          <a:xfrm>
            <a:off x="1696350" y="1754238"/>
            <a:ext cx="1938000" cy="64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1ff47e0dd10_0_197"/>
          <p:cNvSpPr/>
          <p:nvPr/>
        </p:nvSpPr>
        <p:spPr>
          <a:xfrm>
            <a:off x="2428425" y="2725488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g1ff47e0dd10_0_197"/>
          <p:cNvSpPr/>
          <p:nvPr/>
        </p:nvSpPr>
        <p:spPr>
          <a:xfrm>
            <a:off x="3106763" y="2726550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1ff47e0dd10_0_197"/>
          <p:cNvSpPr/>
          <p:nvPr/>
        </p:nvSpPr>
        <p:spPr>
          <a:xfrm>
            <a:off x="1696350" y="3717863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MO, LUMO)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1ff47e0dd10_0_197"/>
          <p:cNvSpPr/>
          <p:nvPr/>
        </p:nvSpPr>
        <p:spPr>
          <a:xfrm>
            <a:off x="2556588" y="1512745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1ff47e0dd10_0_197"/>
          <p:cNvSpPr/>
          <p:nvPr/>
        </p:nvSpPr>
        <p:spPr>
          <a:xfrm>
            <a:off x="2556488" y="2438220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1ff47e0dd10_0_197"/>
          <p:cNvSpPr/>
          <p:nvPr/>
        </p:nvSpPr>
        <p:spPr>
          <a:xfrm>
            <a:off x="2556588" y="3479188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1ff47e0dd10_0_197"/>
          <p:cNvSpPr/>
          <p:nvPr/>
        </p:nvSpPr>
        <p:spPr>
          <a:xfrm>
            <a:off x="1473425" y="2641750"/>
            <a:ext cx="8082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1ff47e0dd10_0_197"/>
          <p:cNvSpPr/>
          <p:nvPr/>
        </p:nvSpPr>
        <p:spPr>
          <a:xfrm>
            <a:off x="1552025" y="2726550"/>
            <a:ext cx="6609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Large Language Model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1ff47e0dd10_0_197"/>
          <p:cNvSpPr/>
          <p:nvPr/>
        </p:nvSpPr>
        <p:spPr>
          <a:xfrm>
            <a:off x="2668325" y="2422388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1ff47e0dd10_0_197"/>
          <p:cNvSpPr/>
          <p:nvPr/>
        </p:nvSpPr>
        <p:spPr>
          <a:xfrm>
            <a:off x="1399475" y="2414050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Evaluated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1ff47e0dd10_0_197"/>
          <p:cNvSpPr/>
          <p:nvPr/>
        </p:nvSpPr>
        <p:spPr>
          <a:xfrm>
            <a:off x="5194700" y="2853950"/>
            <a:ext cx="2031300" cy="148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1ff47e0dd10_0_197"/>
          <p:cNvSpPr txBox="1"/>
          <p:nvPr/>
        </p:nvSpPr>
        <p:spPr>
          <a:xfrm>
            <a:off x="232575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1ff47e0dd10_0_197"/>
          <p:cNvSpPr txBox="1"/>
          <p:nvPr/>
        </p:nvSpPr>
        <p:spPr>
          <a:xfrm>
            <a:off x="581720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1ff47e0dd10_0_197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d2b190be86_0_13"/>
          <p:cNvSpPr txBox="1"/>
          <p:nvPr>
            <p:ph type="title"/>
          </p:nvPr>
        </p:nvSpPr>
        <p:spPr>
          <a:xfrm>
            <a:off x="151800" y="42325"/>
            <a:ext cx="8840400" cy="43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</a:rPr>
              <a:t>Demo of Llama-2-7B-Chat Model Performance</a:t>
            </a:r>
            <a:endParaRPr sz="2000">
              <a:highlight>
                <a:srgbClr val="FFFF00"/>
              </a:highlight>
            </a:endParaRPr>
          </a:p>
        </p:txBody>
      </p:sp>
      <p:sp>
        <p:nvSpPr>
          <p:cNvPr id="620" name="Google Shape;620;g2d2b190be86_0_13"/>
          <p:cNvSpPr txBox="1"/>
          <p:nvPr/>
        </p:nvSpPr>
        <p:spPr>
          <a:xfrm>
            <a:off x="678525" y="3782150"/>
            <a:ext cx="7745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Takeaway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Fine-tuning large language models for specific tasks can be achieved without the need to adjust every parameter in the model. 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g2d2b190be86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pic>
        <p:nvPicPr>
          <p:cNvPr id="622" name="Google Shape;622;g2d2b190be86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375" y="516113"/>
            <a:ext cx="3406541" cy="332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2d2b190be86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50" y="480925"/>
            <a:ext cx="3482961" cy="3374402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d2b190be86_0_13"/>
          <p:cNvSpPr txBox="1"/>
          <p:nvPr/>
        </p:nvSpPr>
        <p:spPr>
          <a:xfrm>
            <a:off x="1371025" y="518750"/>
            <a:ext cx="1880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Before Fine Tuning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g2d2b190be86_0_13"/>
          <p:cNvSpPr txBox="1"/>
          <p:nvPr/>
        </p:nvSpPr>
        <p:spPr>
          <a:xfrm>
            <a:off x="5873324" y="480925"/>
            <a:ext cx="1774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After Fine Tuning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2d2b190be86_0_13"/>
          <p:cNvSpPr txBox="1"/>
          <p:nvPr/>
        </p:nvSpPr>
        <p:spPr>
          <a:xfrm>
            <a:off x="5483050" y="2022725"/>
            <a:ext cx="1504500" cy="3120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d2b190be86_0_13"/>
          <p:cNvSpPr txBox="1"/>
          <p:nvPr/>
        </p:nvSpPr>
        <p:spPr>
          <a:xfrm>
            <a:off x="607975" y="1546438"/>
            <a:ext cx="3406500" cy="83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suggestions based on general knowledge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2d2b190be86_0_13"/>
          <p:cNvSpPr txBox="1"/>
          <p:nvPr/>
        </p:nvSpPr>
        <p:spPr>
          <a:xfrm>
            <a:off x="4940975" y="1546450"/>
            <a:ext cx="3406500" cy="83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suggestions tuning to our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2d2b190be86_0_13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g2d2b190be86_0_13"/>
          <p:cNvPicPr preferRelativeResize="0"/>
          <p:nvPr/>
        </p:nvPicPr>
        <p:blipFill rotWithShape="1">
          <a:blip r:embed="rId5">
            <a:alphaModFix/>
          </a:blip>
          <a:srcRect b="69412" l="0" r="0" t="9552"/>
          <a:stretch/>
        </p:blipFill>
        <p:spPr>
          <a:xfrm>
            <a:off x="4940975" y="830738"/>
            <a:ext cx="3482951" cy="7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f47e0dd10_0_62"/>
          <p:cNvSpPr txBox="1"/>
          <p:nvPr>
            <p:ph type="title"/>
          </p:nvPr>
        </p:nvSpPr>
        <p:spPr>
          <a:xfrm>
            <a:off x="457200" y="195175"/>
            <a:ext cx="8229600" cy="74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Conclusions </a:t>
            </a:r>
            <a:endParaRPr b="1"/>
          </a:p>
        </p:txBody>
      </p:sp>
      <p:sp>
        <p:nvSpPr>
          <p:cNvPr id="636" name="Google Shape;636;g1ff47e0dd10_0_62"/>
          <p:cNvSpPr txBox="1"/>
          <p:nvPr>
            <p:ph idx="1" type="body"/>
          </p:nvPr>
        </p:nvSpPr>
        <p:spPr>
          <a:xfrm>
            <a:off x="125075" y="1099600"/>
            <a:ext cx="4816800" cy="282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Our RoBERTa model </a:t>
            </a:r>
            <a:r>
              <a:rPr b="1" lang="en">
                <a:solidFill>
                  <a:schemeClr val="dk1"/>
                </a:solidFill>
              </a:rPr>
              <a:t>accurately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predicts both HOMO and LUMO</a:t>
            </a:r>
            <a:r>
              <a:rPr lang="en">
                <a:solidFill>
                  <a:schemeClr val="dk1"/>
                </a:solidFill>
              </a:rPr>
              <a:t> properties from </a:t>
            </a:r>
            <a:r>
              <a:rPr lang="en">
                <a:solidFill>
                  <a:schemeClr val="dk1"/>
                </a:solidFill>
              </a:rPr>
              <a:t>SMILE</a:t>
            </a:r>
            <a:r>
              <a:rPr lang="en">
                <a:solidFill>
                  <a:schemeClr val="dk1"/>
                </a:solidFill>
              </a:rPr>
              <a:t>S with over a wide range of energy levels.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Created</a:t>
            </a:r>
            <a:r>
              <a:rPr lang="en">
                <a:solidFill>
                  <a:schemeClr val="dk1"/>
                </a:solidFill>
              </a:rPr>
              <a:t> similar SMILES dataset, Prompt dataset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Our fine-tuned Llama-2 model chats with you providing </a:t>
            </a:r>
            <a:r>
              <a:rPr b="1" lang="en">
                <a:solidFill>
                  <a:schemeClr val="dk1"/>
                </a:solidFill>
              </a:rPr>
              <a:t>candidate molecules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chemeClr val="dk1"/>
                </a:solidFill>
              </a:rPr>
              <a:t>similar SMILES) </a:t>
            </a:r>
            <a:r>
              <a:rPr lang="en">
                <a:solidFill>
                  <a:schemeClr val="dk1"/>
                </a:solidFill>
              </a:rPr>
              <a:t>based on expected HOMO/LUMO levels or gap between them.</a:t>
            </a:r>
            <a:r>
              <a:rPr lang="en"/>
              <a:t> </a:t>
            </a:r>
            <a:endParaRPr>
              <a:highlight>
                <a:srgbClr val="FFFF00"/>
              </a:highlight>
            </a:endParaRPr>
          </a:p>
        </p:txBody>
      </p:sp>
      <p:grpSp>
        <p:nvGrpSpPr>
          <p:cNvPr id="637" name="Google Shape;637;g1ff47e0dd10_0_62"/>
          <p:cNvGrpSpPr/>
          <p:nvPr/>
        </p:nvGrpSpPr>
        <p:grpSpPr>
          <a:xfrm>
            <a:off x="7145963" y="998753"/>
            <a:ext cx="1824276" cy="1455651"/>
            <a:chOff x="2153618" y="2501142"/>
            <a:chExt cx="2255534" cy="1765281"/>
          </a:xfrm>
        </p:grpSpPr>
        <p:pic>
          <p:nvPicPr>
            <p:cNvPr id="638" name="Google Shape;638;g1ff47e0dd10_0_62"/>
            <p:cNvPicPr preferRelativeResize="0"/>
            <p:nvPr/>
          </p:nvPicPr>
          <p:blipFill rotWithShape="1">
            <a:blip r:embed="rId3">
              <a:alphaModFix/>
            </a:blip>
            <a:srcRect b="0" l="0" r="66460" t="50605"/>
            <a:stretch/>
          </p:blipFill>
          <p:spPr>
            <a:xfrm>
              <a:off x="2153618" y="2501142"/>
              <a:ext cx="2255534" cy="17652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9" name="Google Shape;639;g1ff47e0dd10_0_62"/>
            <p:cNvCxnSpPr/>
            <p:nvPr/>
          </p:nvCxnSpPr>
          <p:spPr>
            <a:xfrm flipH="1" rot="10800000">
              <a:off x="2371957" y="2721054"/>
              <a:ext cx="1842000" cy="140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640" name="Google Shape;640;g1ff47e0dd10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pic>
        <p:nvPicPr>
          <p:cNvPr id="641" name="Google Shape;641;g1ff47e0dd10_0_62"/>
          <p:cNvPicPr preferRelativeResize="0"/>
          <p:nvPr/>
        </p:nvPicPr>
        <p:blipFill rotWithShape="1">
          <a:blip r:embed="rId5">
            <a:alphaModFix/>
          </a:blip>
          <a:srcRect b="39649" l="12799" r="10648" t="10992"/>
          <a:stretch/>
        </p:blipFill>
        <p:spPr>
          <a:xfrm>
            <a:off x="5548325" y="2748750"/>
            <a:ext cx="2587874" cy="166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Google Shape;642;g1ff47e0dd10_0_62"/>
          <p:cNvGrpSpPr/>
          <p:nvPr/>
        </p:nvGrpSpPr>
        <p:grpSpPr>
          <a:xfrm>
            <a:off x="5344350" y="983701"/>
            <a:ext cx="1824276" cy="1455651"/>
            <a:chOff x="1878102" y="674374"/>
            <a:chExt cx="2255534" cy="1765281"/>
          </a:xfrm>
        </p:grpSpPr>
        <p:pic>
          <p:nvPicPr>
            <p:cNvPr id="643" name="Google Shape;643;g1ff47e0dd10_0_62"/>
            <p:cNvPicPr preferRelativeResize="0"/>
            <p:nvPr/>
          </p:nvPicPr>
          <p:blipFill rotWithShape="1">
            <a:blip r:embed="rId3">
              <a:alphaModFix/>
            </a:blip>
            <a:srcRect b="50605" l="0" r="66460" t="0"/>
            <a:stretch/>
          </p:blipFill>
          <p:spPr>
            <a:xfrm>
              <a:off x="1878102" y="674374"/>
              <a:ext cx="2255534" cy="17652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4" name="Google Shape;644;g1ff47e0dd10_0_62"/>
            <p:cNvCxnSpPr/>
            <p:nvPr/>
          </p:nvCxnSpPr>
          <p:spPr>
            <a:xfrm flipH="1" rot="10800000">
              <a:off x="2146500" y="901925"/>
              <a:ext cx="1818900" cy="139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645" name="Google Shape;645;g1ff47e0dd10_0_62"/>
          <p:cNvSpPr txBox="1"/>
          <p:nvPr/>
        </p:nvSpPr>
        <p:spPr>
          <a:xfrm>
            <a:off x="6136775" y="2417850"/>
            <a:ext cx="211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 Orbital Energy Level (eV)</a:t>
            </a:r>
            <a:endParaRPr sz="800"/>
          </a:p>
        </p:txBody>
      </p:sp>
      <p:sp>
        <p:nvSpPr>
          <p:cNvPr id="646" name="Google Shape;646;g1ff47e0dd10_0_62"/>
          <p:cNvSpPr txBox="1"/>
          <p:nvPr/>
        </p:nvSpPr>
        <p:spPr>
          <a:xfrm flipH="1" rot="-5400000">
            <a:off x="4336950" y="1542900"/>
            <a:ext cx="1778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Orbital Energy Level (eV)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1ff47e0dd10_0_62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1ff47e0dd10_0_62"/>
          <p:cNvSpPr txBox="1"/>
          <p:nvPr/>
        </p:nvSpPr>
        <p:spPr>
          <a:xfrm>
            <a:off x="6082400" y="1974725"/>
            <a:ext cx="6096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MSE: 0.04		        MSE: 0.08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d2b190be86_0_6"/>
          <p:cNvSpPr txBox="1"/>
          <p:nvPr>
            <p:ph type="title"/>
          </p:nvPr>
        </p:nvSpPr>
        <p:spPr>
          <a:xfrm>
            <a:off x="457200" y="182700"/>
            <a:ext cx="8229600" cy="47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Future Work: </a:t>
            </a:r>
            <a:r>
              <a:rPr b="1" lang="en" sz="2000"/>
              <a:t>Possibilities</a:t>
            </a:r>
            <a:r>
              <a:rPr b="1" lang="en" sz="2000"/>
              <a:t> to explore</a:t>
            </a:r>
            <a:endParaRPr b="1" sz="2000"/>
          </a:p>
        </p:txBody>
      </p:sp>
      <p:sp>
        <p:nvSpPr>
          <p:cNvPr id="654" name="Google Shape;654;g2d2b190be86_0_6"/>
          <p:cNvSpPr txBox="1"/>
          <p:nvPr>
            <p:ph idx="1" type="body"/>
          </p:nvPr>
        </p:nvSpPr>
        <p:spPr>
          <a:xfrm>
            <a:off x="457200" y="1016900"/>
            <a:ext cx="8229600" cy="325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Task 1: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Customizing tokenization</a:t>
            </a:r>
            <a:r>
              <a:rPr lang="en">
                <a:solidFill>
                  <a:schemeClr val="dk1"/>
                </a:solidFill>
              </a:rPr>
              <a:t> levels within </a:t>
            </a:r>
            <a:r>
              <a:rPr b="1" lang="en">
                <a:solidFill>
                  <a:schemeClr val="dk1"/>
                </a:solidFill>
              </a:rPr>
              <a:t>different architectures</a:t>
            </a:r>
            <a:r>
              <a:rPr lang="en">
                <a:solidFill>
                  <a:schemeClr val="dk1"/>
                </a:solidFill>
              </a:rPr>
              <a:t>, such as RoBERTa, can enhance model accuracy.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Task 2: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More </a:t>
            </a:r>
            <a:r>
              <a:rPr b="1" lang="en">
                <a:solidFill>
                  <a:schemeClr val="dk1"/>
                </a:solidFill>
              </a:rPr>
              <a:t>evaluation metrics</a:t>
            </a:r>
            <a:r>
              <a:rPr lang="en">
                <a:solidFill>
                  <a:schemeClr val="dk1"/>
                </a:solidFill>
              </a:rPr>
              <a:t> to compare fine-tuned LLMs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Developing datasets with </a:t>
            </a:r>
            <a:r>
              <a:rPr b="1" lang="en">
                <a:solidFill>
                  <a:schemeClr val="dk1"/>
                </a:solidFill>
              </a:rPr>
              <a:t>extended conversations</a:t>
            </a:r>
            <a:r>
              <a:rPr lang="en">
                <a:solidFill>
                  <a:schemeClr val="dk1"/>
                </a:solidFill>
              </a:rPr>
              <a:t> specifically tailored for prompts can increase the accuracy of Llama models.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">
                <a:solidFill>
                  <a:schemeClr val="dk1"/>
                </a:solidFill>
              </a:rPr>
              <a:t>Deploy</a:t>
            </a:r>
            <a:r>
              <a:rPr lang="en">
                <a:solidFill>
                  <a:schemeClr val="dk1"/>
                </a:solidFill>
              </a:rPr>
              <a:t>ing LLMs, providing </a:t>
            </a:r>
            <a:r>
              <a:rPr b="1" lang="en">
                <a:solidFill>
                  <a:schemeClr val="dk1"/>
                </a:solidFill>
              </a:rPr>
              <a:t>UI</a:t>
            </a:r>
            <a:r>
              <a:rPr lang="en">
                <a:solidFill>
                  <a:schemeClr val="dk1"/>
                </a:solidFill>
              </a:rPr>
              <a:t> to chat with these models.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Implementing </a:t>
            </a:r>
            <a:r>
              <a:rPr b="1" lang="en">
                <a:solidFill>
                  <a:schemeClr val="dk1"/>
                </a:solidFill>
              </a:rPr>
              <a:t>RAG technique</a:t>
            </a:r>
            <a:r>
              <a:rPr lang="en">
                <a:solidFill>
                  <a:schemeClr val="dk1"/>
                </a:solidFill>
              </a:rPr>
              <a:t> can improve </a:t>
            </a:r>
            <a:r>
              <a:rPr lang="en">
                <a:solidFill>
                  <a:schemeClr val="dk1"/>
                </a:solidFill>
              </a:rPr>
              <a:t>accuracy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5" name="Google Shape;655;g2d2b190be86_0_6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20af5a8a3_0_13"/>
          <p:cNvSpPr txBox="1"/>
          <p:nvPr>
            <p:ph type="title"/>
          </p:nvPr>
        </p:nvSpPr>
        <p:spPr>
          <a:xfrm>
            <a:off x="457200" y="-62900"/>
            <a:ext cx="8229600" cy="39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References</a:t>
            </a:r>
            <a:endParaRPr sz="2000"/>
          </a:p>
        </p:txBody>
      </p:sp>
      <p:sp>
        <p:nvSpPr>
          <p:cNvPr id="661" name="Google Shape;661;g2d20af5a8a3_0_13"/>
          <p:cNvSpPr txBox="1"/>
          <p:nvPr>
            <p:ph idx="1" type="body"/>
          </p:nvPr>
        </p:nvSpPr>
        <p:spPr>
          <a:xfrm>
            <a:off x="285750" y="272850"/>
            <a:ext cx="8572500" cy="427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i="1" lang="en" sz="900">
                <a:solidFill>
                  <a:schemeClr val="dk1"/>
                </a:solidFill>
              </a:rPr>
              <a:t>OLED Technology Seminar.</a:t>
            </a:r>
            <a:r>
              <a:rPr lang="en" sz="900">
                <a:solidFill>
                  <a:schemeClr val="dk1"/>
                </a:solidFill>
              </a:rPr>
              <a:t> SlideShare. https://www.slideshare.net/ashliz/oled-technology-seminar-ppt (accessed 2024-03-31).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Weininger, D. SMILES, a Chemical Language and Information System. 1. Introduction to Methodology and Encoding Rules. </a:t>
            </a:r>
            <a:r>
              <a:rPr i="1" lang="en" sz="9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J. Chem. Inf. Comput. Sci.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1988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28 (1), 31–36. </a:t>
            </a:r>
            <a:r>
              <a:rPr lang="en" sz="9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https://doi.org/10.1021/ci00057a005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Li, X.; Fourches, D. SMILES Pair Encoding: A Data-Driven Substructure Tokenization Algorithm for Deep Learning. </a:t>
            </a:r>
            <a:r>
              <a:rPr i="1" lang="en" sz="900">
                <a:solidFill>
                  <a:schemeClr val="dk1"/>
                </a:solidFill>
              </a:rPr>
              <a:t>Journal of Chemical Information and Modeling</a:t>
            </a:r>
            <a:r>
              <a:rPr lang="en" sz="900">
                <a:solidFill>
                  <a:schemeClr val="dk1"/>
                </a:solidFill>
              </a:rPr>
              <a:t> </a:t>
            </a:r>
            <a:r>
              <a:rPr b="1" lang="en" sz="900">
                <a:solidFill>
                  <a:schemeClr val="dk1"/>
                </a:solidFill>
              </a:rPr>
              <a:t>2021</a:t>
            </a:r>
            <a:r>
              <a:rPr lang="en" sz="900">
                <a:solidFill>
                  <a:schemeClr val="dk1"/>
                </a:solidFill>
              </a:rPr>
              <a:t>, </a:t>
            </a:r>
            <a:r>
              <a:rPr i="1" lang="en" sz="900">
                <a:solidFill>
                  <a:schemeClr val="dk1"/>
                </a:solidFill>
              </a:rPr>
              <a:t>61</a:t>
            </a:r>
            <a:r>
              <a:rPr lang="en" sz="900">
                <a:solidFill>
                  <a:schemeClr val="dk1"/>
                </a:solidFill>
              </a:rPr>
              <a:t> (4), 1560–1569. </a:t>
            </a:r>
            <a:r>
              <a:rPr lang="en" sz="9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https://doi.org/10.1021/acs.jcim.0c01127</a:t>
            </a:r>
            <a:r>
              <a:rPr lang="en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Liu, Y.; Ott, M.; Goyal, N.; Du, J.; Joshi, M.; Chen, D.; Levy, O.; Lewis, M.; Zettlemoyer, L.; Stoyanov, V. RoBERTa: A Robustly Optimized BERT Pretraining Approach. arXiv July 26, 2019. https://doi.org/10.48550/arXiv.1907.11692.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Chithrananda, S.; Grand, G.; Ramsundar, B. ChemBERTa: Large-Scale Self-Supervised Pretraining for Molecular Property Prediction. arXiv October 23, 2020. http://arxiv.org/abs/2010.09885 (accessed 2024-04-23).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Devlin, J.; Chang, M.-W.; Lee, K.; Toutanova, K. BERT: Pre-training of Deep Bidirectional Transformers for Language Understanding. arXiv.org. https://arxiv.org/abs/1810.04805.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Chen, T.; Guestrin, C. XGBoost: A Scalable Tree Boosting System. In Proceedings of the 22nd ACM SIGKDD International Conference on Knowledge Discovery and Data Mining; KDD ’16; Association for Computing Machinery: New York, NY, USA, 2016; pp 785–794. </a:t>
            </a:r>
            <a:r>
              <a:rPr lang="en" sz="900" u="sng">
                <a:solidFill>
                  <a:schemeClr val="dk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https://doi.org/10.1145/2939672.2939785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Pereira, F.; Xiao, K.; Diogo; Wu, C.; Zhang, Q.; João Aires-de-Sousa. Machine Learning Methods to Predict 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Chemical Materials Repository. Database of Organic Donor Acceptor Molecules. </a:t>
            </a:r>
            <a:r>
              <a:rPr lang="en" sz="900" u="sng">
                <a:solidFill>
                  <a:schemeClr val="dk1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https://cmr.fysik.dtu.dk/solar/solar.html</a:t>
            </a:r>
            <a:r>
              <a:rPr lang="en" sz="900">
                <a:solidFill>
                  <a:schemeClr val="dk1"/>
                </a:solidFill>
              </a:rPr>
              <a:t>  (accessed 2024-03-31).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Touvron, H.; Martin, L.; Stone, K.; Albert, P.; Almahairi, A.; Babaei, Y.; Bashlykov, N.; Batra, S.; Bhargava, P.; Bhosale, S.; Bikel, D.; Blecher, L.; Ferrer, C. C.; Chen, M.; Cucurull, G.; Esiobu, D.; Fernandes, J.; Fu, J.; Fu, W.; Fuller, B. Llama 2: Open Foundation and Fine-Tuned Chat Models. arXiv.org. </a:t>
            </a:r>
            <a:r>
              <a:rPr lang="en" sz="900" u="sng">
                <a:solidFill>
                  <a:schemeClr val="dk1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https://doi.org/10.48550/arXiv.2307.09288</a:t>
            </a:r>
            <a:r>
              <a:rPr lang="en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Morgan, H. L. The Generation of a Unique Machine Description for Chemical Structures-A Technique Developed at Chemical Abstracts Service. Journal of Chemical Documentation 1965, 5 (2), 107–113. </a:t>
            </a:r>
            <a:r>
              <a:rPr lang="en" sz="900" u="sng">
                <a:solidFill>
                  <a:schemeClr val="dk1"/>
                </a:solid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https://doi.org/10.1021/c160017a018</a:t>
            </a:r>
            <a:r>
              <a:rPr lang="en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Han, Z.; Gao, C.; Liu, J.; Zhang, J.; Zhang, S. Parameter-Efficient Fine-Tuning for Large Models: A Comprehensive Survey. https://arxiv.org/pdf/2403.14608 (accessed 2024-05-05).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Hu, E.; Shen, Y.; Wallis, P.; Allen-Zhu, Z.; Li, Y.; Wang, S.; Wang, L.; Chen, W. LORA: LOW-RANK ADAPTATION of LARGE LANGUAGE MODELS. https://arxiv.org/pdf/2106.09685.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Dettmers, T.; Pagnoni, A.; Zettlemoyer, L. QLORA: Efficient Fine-tuning of Quantized LLMs. </a:t>
            </a:r>
            <a:r>
              <a:rPr lang="en" sz="900" u="sng">
                <a:solidFill>
                  <a:schemeClr val="hlink"/>
                </a:solidFill>
                <a:hlinkClick r:id="rId19"/>
              </a:rPr>
              <a:t>https://arxiv.org/pdf/2305.14314</a:t>
            </a:r>
            <a:r>
              <a:rPr lang="en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Random Forest Algorithm for Absolute Beginners in Data Science (analyticsvidhya.com)</a:t>
            </a:r>
            <a:endParaRPr sz="900">
              <a:solidFill>
                <a:schemeClr val="dk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blogs.dailydoseofds.com</a:t>
            </a:r>
            <a:endParaRPr sz="900">
              <a:solidFill>
                <a:schemeClr val="dk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BERT 101 - State Of The Art NLP Model Explained (huggingface.co)</a:t>
            </a:r>
            <a:endParaRPr sz="9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62" name="Google Shape;662;g2d20af5a8a3_0_13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d2b190be86_0_23"/>
          <p:cNvSpPr txBox="1"/>
          <p:nvPr>
            <p:ph type="title"/>
          </p:nvPr>
        </p:nvSpPr>
        <p:spPr>
          <a:xfrm>
            <a:off x="457200" y="76650"/>
            <a:ext cx="8229600" cy="41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Contributions</a:t>
            </a:r>
            <a:endParaRPr sz="2000"/>
          </a:p>
        </p:txBody>
      </p:sp>
      <p:sp>
        <p:nvSpPr>
          <p:cNvPr id="668" name="Google Shape;668;g2d2b190be86_0_23"/>
          <p:cNvSpPr txBox="1"/>
          <p:nvPr>
            <p:ph idx="1" type="body"/>
          </p:nvPr>
        </p:nvSpPr>
        <p:spPr>
          <a:xfrm>
            <a:off x="457200" y="731400"/>
            <a:ext cx="8229600" cy="35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Sri - Data processing, ML/DL Model building, Method development, Creating prompt dataset, Fine-tuning Llama, Literature review,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Natalie - R</a:t>
            </a:r>
            <a:r>
              <a:rPr lang="en">
                <a:solidFill>
                  <a:schemeClr val="dk1"/>
                </a:solidFill>
              </a:rPr>
              <a:t>eport writing and editing, l</a:t>
            </a:r>
            <a:r>
              <a:rPr lang="en">
                <a:solidFill>
                  <a:schemeClr val="dk1"/>
                </a:solidFill>
              </a:rPr>
              <a:t>iterature reviews, task 1 dataset curation and cleaning,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Anjali - Report writing and editing, slides, literature reviews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9" name="Google Shape;669;g2d2b190be86_0_23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f3a81a48b_0_46"/>
          <p:cNvSpPr txBox="1"/>
          <p:nvPr/>
        </p:nvSpPr>
        <p:spPr>
          <a:xfrm>
            <a:off x="3066300" y="856025"/>
            <a:ext cx="57996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Task 1: Develop a large language model to predict molecular properties from a chemical structure, given a dataset of structures and properties.</a:t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Structures: Canonical SMILES</a:t>
            </a:r>
            <a:r>
              <a:rPr b="1" baseline="30000"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 strings</a:t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Properties: HOMO and LUMO energy levels</a:t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ff3a81a48b_0_46"/>
          <p:cNvSpPr/>
          <p:nvPr/>
        </p:nvSpPr>
        <p:spPr>
          <a:xfrm>
            <a:off x="378050" y="863100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1ff3a81a48b_0_46"/>
          <p:cNvSpPr/>
          <p:nvPr/>
        </p:nvSpPr>
        <p:spPr>
          <a:xfrm>
            <a:off x="1309700" y="2745263"/>
            <a:ext cx="14769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1ff3a81a48b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88" name="Google Shape;88;g1ff3a81a48b_0_46"/>
          <p:cNvSpPr txBox="1"/>
          <p:nvPr>
            <p:ph type="title"/>
          </p:nvPr>
        </p:nvSpPr>
        <p:spPr>
          <a:xfrm>
            <a:off x="454250" y="334300"/>
            <a:ext cx="2382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Task 1</a:t>
            </a:r>
            <a:endParaRPr b="1" sz="2000"/>
          </a:p>
        </p:txBody>
      </p:sp>
      <p:sp>
        <p:nvSpPr>
          <p:cNvPr id="89" name="Google Shape;89;g1ff3a81a48b_0_46"/>
          <p:cNvSpPr/>
          <p:nvPr/>
        </p:nvSpPr>
        <p:spPr>
          <a:xfrm>
            <a:off x="671200" y="1018950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Input 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(SMILES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ff3a81a48b_0_46"/>
          <p:cNvSpPr/>
          <p:nvPr/>
        </p:nvSpPr>
        <p:spPr>
          <a:xfrm>
            <a:off x="671175" y="1857750"/>
            <a:ext cx="1938000" cy="64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1ff3a81a48b_0_46"/>
          <p:cNvSpPr/>
          <p:nvPr/>
        </p:nvSpPr>
        <p:spPr>
          <a:xfrm>
            <a:off x="1403250" y="2829000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g1ff3a81a48b_0_46"/>
          <p:cNvSpPr/>
          <p:nvPr/>
        </p:nvSpPr>
        <p:spPr>
          <a:xfrm>
            <a:off x="2081588" y="2830063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1ff3a81a48b_0_46"/>
          <p:cNvSpPr/>
          <p:nvPr/>
        </p:nvSpPr>
        <p:spPr>
          <a:xfrm>
            <a:off x="671175" y="3821375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MO, LUMO)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1ff3a81a48b_0_46"/>
          <p:cNvSpPr/>
          <p:nvPr/>
        </p:nvSpPr>
        <p:spPr>
          <a:xfrm>
            <a:off x="1531413" y="1616257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1ff3a81a48b_0_46"/>
          <p:cNvSpPr/>
          <p:nvPr/>
        </p:nvSpPr>
        <p:spPr>
          <a:xfrm>
            <a:off x="1531313" y="2541732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ff3a81a48b_0_46"/>
          <p:cNvSpPr/>
          <p:nvPr/>
        </p:nvSpPr>
        <p:spPr>
          <a:xfrm>
            <a:off x="1531413" y="3582700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1ff3a81a48b_0_46"/>
          <p:cNvSpPr/>
          <p:nvPr/>
        </p:nvSpPr>
        <p:spPr>
          <a:xfrm>
            <a:off x="448250" y="2745263"/>
            <a:ext cx="8082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1ff3a81a48b_0_46"/>
          <p:cNvSpPr/>
          <p:nvPr/>
        </p:nvSpPr>
        <p:spPr>
          <a:xfrm>
            <a:off x="526850" y="2830063"/>
            <a:ext cx="6609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Large Language Model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ff3a81a48b_0_46"/>
          <p:cNvSpPr/>
          <p:nvPr/>
        </p:nvSpPr>
        <p:spPr>
          <a:xfrm>
            <a:off x="1643150" y="2525900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1ff3a81a48b_0_46"/>
          <p:cNvSpPr/>
          <p:nvPr/>
        </p:nvSpPr>
        <p:spPr>
          <a:xfrm>
            <a:off x="374300" y="2517563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Evaluated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ff3a81a48b_0_46"/>
          <p:cNvSpPr txBox="1"/>
          <p:nvPr/>
        </p:nvSpPr>
        <p:spPr>
          <a:xfrm>
            <a:off x="3670275" y="4555850"/>
            <a:ext cx="54363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(2) Weininger, D. SMILES, a Chemical Language and Information System. 1. Introduction to Methodology and Encoding Rules. </a:t>
            </a:r>
            <a:r>
              <a:rPr i="1" lang="en" sz="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J. Chem. Inf. Comput. Sci.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1988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28 (1), 31–36.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ff3a81a48b_0_46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g1ff47e0dd10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675" name="Google Shape;675;g1ff47e0dd10_0_67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g1ff47e0dd10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50" y="0"/>
            <a:ext cx="7905190" cy="4513378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1ff47e0dd10_0_67"/>
          <p:cNvSpPr txBox="1"/>
          <p:nvPr/>
        </p:nvSpPr>
        <p:spPr>
          <a:xfrm>
            <a:off x="7251000" y="4545200"/>
            <a:ext cx="18930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generated by DALLE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da27ba2ae7_4_3"/>
          <p:cNvSpPr txBox="1"/>
          <p:nvPr>
            <p:ph idx="1" type="body"/>
          </p:nvPr>
        </p:nvSpPr>
        <p:spPr>
          <a:xfrm>
            <a:off x="2551625" y="495975"/>
            <a:ext cx="4102800" cy="8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  <p:sp>
        <p:nvSpPr>
          <p:cNvPr id="683" name="Google Shape;683;g2da27ba2ae7_4_3"/>
          <p:cNvSpPr txBox="1"/>
          <p:nvPr/>
        </p:nvSpPr>
        <p:spPr>
          <a:xfrm>
            <a:off x="1684325" y="1478250"/>
            <a:ext cx="58374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Arthi Jayaraman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MENTORS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Nick Iovanac, Dr. Tai-Ying Chen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DARWIN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d20af5a8a3_0_5"/>
          <p:cNvSpPr txBox="1"/>
          <p:nvPr>
            <p:ph type="title"/>
          </p:nvPr>
        </p:nvSpPr>
        <p:spPr>
          <a:xfrm>
            <a:off x="457200" y="20552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Backup Slides</a:t>
            </a:r>
            <a:endParaRPr/>
          </a:p>
        </p:txBody>
      </p:sp>
      <p:pic>
        <p:nvPicPr>
          <p:cNvPr id="689" name="Google Shape;689;g2d20af5a8a3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d15823156f_0_82"/>
          <p:cNvSpPr txBox="1"/>
          <p:nvPr>
            <p:ph type="title"/>
          </p:nvPr>
        </p:nvSpPr>
        <p:spPr>
          <a:xfrm>
            <a:off x="85475" y="52175"/>
            <a:ext cx="8967300" cy="40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PEFT                            (BACKUP SLIDE)</a:t>
            </a:r>
            <a:endParaRPr sz="2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95" name="Google Shape;695;g2d15823156f_0_82"/>
          <p:cNvSpPr txBox="1"/>
          <p:nvPr/>
        </p:nvSpPr>
        <p:spPr>
          <a:xfrm>
            <a:off x="183500" y="457475"/>
            <a:ext cx="86805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•PEFT, Parameter Efficient Fine-Tuning is a set of techniques to fine-tune a large model in the most compute and time efficient way possible by either freezing whole model or some parts of it without compromising performance.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6" name="Google Shape;696;g2d15823156f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550" y="1658725"/>
            <a:ext cx="5720569" cy="276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15823156f_0_100"/>
          <p:cNvSpPr txBox="1"/>
          <p:nvPr>
            <p:ph type="title"/>
          </p:nvPr>
        </p:nvSpPr>
        <p:spPr>
          <a:xfrm>
            <a:off x="359175" y="100350"/>
            <a:ext cx="8229600" cy="39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Adapters              (BACKUP SLIDE)</a:t>
            </a:r>
            <a:endParaRPr/>
          </a:p>
        </p:txBody>
      </p:sp>
      <p:sp>
        <p:nvSpPr>
          <p:cNvPr id="702" name="Google Shape;702;g2d15823156f_0_100"/>
          <p:cNvSpPr txBox="1"/>
          <p:nvPr/>
        </p:nvSpPr>
        <p:spPr>
          <a:xfrm>
            <a:off x="359175" y="540475"/>
            <a:ext cx="87312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Adapters were one of the first PEFT techniques released. They showed that, adding more layers to the pre-existing transformer architecture and only finetune them instead of the whole model performs similar to complete fine-tuning with less resources.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g2d15823156f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75" y="1867975"/>
            <a:ext cx="3406882" cy="258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2d15823156f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32" y="1830325"/>
            <a:ext cx="3607766" cy="262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d15823156f_0_110"/>
          <p:cNvSpPr txBox="1"/>
          <p:nvPr>
            <p:ph type="title"/>
          </p:nvPr>
        </p:nvSpPr>
        <p:spPr>
          <a:xfrm>
            <a:off x="506150" y="60350"/>
            <a:ext cx="8229600" cy="46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LoRA (BACKUP SLIDE)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0" name="Google Shape;710;g2d15823156f_0_110"/>
          <p:cNvSpPr txBox="1"/>
          <p:nvPr>
            <p:ph idx="1" type="body"/>
          </p:nvPr>
        </p:nvSpPr>
        <p:spPr>
          <a:xfrm>
            <a:off x="457200" y="575150"/>
            <a:ext cx="8229600" cy="1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•LoRA – Low-Rank Adaptation is like Adapters but aims to further reduce the trainable parameters. It works by modifying how the updatable parameters are trained and updated in neural network.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•Pretrained neural network weights are initially full rank, with each weight unique. Upon fine-tuning for specific tasks, these models exhibit a lower "intrinsic dimension," indicating weights can be represented with fewer dimensions.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•Authors in the paper proved that LoRA can outperform full finetuning with only 2% of total trainable parameters.</a:t>
            </a:r>
            <a:endParaRPr sz="1400"/>
          </a:p>
        </p:txBody>
      </p:sp>
      <p:pic>
        <p:nvPicPr>
          <p:cNvPr id="711" name="Google Shape;711;g2d15823156f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875" y="2013400"/>
            <a:ext cx="3184172" cy="227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2d15823156f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050" y="2447450"/>
            <a:ext cx="3910293" cy="1936702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2d15823156f_0_110"/>
          <p:cNvSpPr txBox="1"/>
          <p:nvPr/>
        </p:nvSpPr>
        <p:spPr>
          <a:xfrm>
            <a:off x="6608875" y="4283850"/>
            <a:ext cx="1546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Updating Weights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d15823156f_0_119"/>
          <p:cNvSpPr txBox="1"/>
          <p:nvPr>
            <p:ph type="title"/>
          </p:nvPr>
        </p:nvSpPr>
        <p:spPr>
          <a:xfrm>
            <a:off x="530600" y="117450"/>
            <a:ext cx="8229600" cy="45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QLoRA (BACKUP SLIDE)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719" name="Google Shape;719;g2d15823156f_0_119"/>
          <p:cNvSpPr txBox="1"/>
          <p:nvPr>
            <p:ph idx="1" type="body"/>
          </p:nvPr>
        </p:nvSpPr>
        <p:spPr>
          <a:xfrm>
            <a:off x="530600" y="542525"/>
            <a:ext cx="8229600" cy="127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•QLoRA improves over LoRA by quantizing the transformer model to 4-bit precision and using paged optimizers to handle memory spikes.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•Usually, parameters of trained model stores in 32-bit format, Using QLoRA we compress them to a 4-bit format. It reduces the memory footprint of the LLM, making it possible to finetune on a single GPU.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20" name="Google Shape;720;g2d15823156f_0_119"/>
          <p:cNvPicPr preferRelativeResize="0"/>
          <p:nvPr/>
        </p:nvPicPr>
        <p:blipFill rotWithShape="1">
          <a:blip r:embed="rId3">
            <a:alphaModFix/>
          </a:blip>
          <a:srcRect b="12556" l="0" r="0" t="0"/>
          <a:stretch/>
        </p:blipFill>
        <p:spPr>
          <a:xfrm>
            <a:off x="1808275" y="1669500"/>
            <a:ext cx="5936799" cy="26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c8baca20ff_0_3"/>
          <p:cNvSpPr txBox="1"/>
          <p:nvPr>
            <p:ph type="title"/>
          </p:nvPr>
        </p:nvSpPr>
        <p:spPr>
          <a:xfrm>
            <a:off x="457200" y="39975"/>
            <a:ext cx="82296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>
                <a:solidFill>
                  <a:schemeClr val="dk1"/>
                </a:solidFill>
              </a:rPr>
              <a:t>BERT: Bidirectional Encoder Representations from Transformers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>
                <a:solidFill>
                  <a:schemeClr val="dk1"/>
                </a:solidFill>
              </a:rPr>
              <a:t>(BACKUP SLIDE) 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26" name="Google Shape;726;g2c8baca20ff_0_3"/>
          <p:cNvPicPr preferRelativeResize="0"/>
          <p:nvPr/>
        </p:nvPicPr>
        <p:blipFill rotWithShape="1">
          <a:blip r:embed="rId3">
            <a:alphaModFix/>
          </a:blip>
          <a:srcRect b="3511" l="3202" r="14889" t="0"/>
          <a:stretch/>
        </p:blipFill>
        <p:spPr>
          <a:xfrm>
            <a:off x="4761250" y="602400"/>
            <a:ext cx="4150350" cy="270988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2c8baca20ff_0_3"/>
          <p:cNvSpPr txBox="1"/>
          <p:nvPr/>
        </p:nvSpPr>
        <p:spPr>
          <a:xfrm>
            <a:off x="243850" y="570650"/>
            <a:ext cx="43818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for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Analysis, Question Answering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prediction, Text generation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2c8baca20ff_0_3"/>
          <p:cNvSpPr txBox="1"/>
          <p:nvPr/>
        </p:nvSpPr>
        <p:spPr>
          <a:xfrm>
            <a:off x="243850" y="1573825"/>
            <a:ext cx="42762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works by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large amount of data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Masked language model (MLM)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sentence prediction (NSP)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using transformers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2c8baca20ff_0_3"/>
          <p:cNvSpPr txBox="1"/>
          <p:nvPr/>
        </p:nvSpPr>
        <p:spPr>
          <a:xfrm>
            <a:off x="243850" y="3180300"/>
            <a:ext cx="45174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Transformers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 mechanism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BERT with parallel training of large datasets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g2c8baca20ff_0_3"/>
          <p:cNvSpPr txBox="1"/>
          <p:nvPr/>
        </p:nvSpPr>
        <p:spPr>
          <a:xfrm>
            <a:off x="5244050" y="3481800"/>
            <a:ext cx="36654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based models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PatentBERT, DocBERT, BioBERT, VideoBERT, ALBERT, RoBERTa etc.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2c8baca20ff_0_3"/>
          <p:cNvSpPr txBox="1"/>
          <p:nvPr/>
        </p:nvSpPr>
        <p:spPr>
          <a:xfrm>
            <a:off x="7920400" y="4560925"/>
            <a:ext cx="1112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Newly added slide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d1af12d619_1_182"/>
          <p:cNvSpPr txBox="1"/>
          <p:nvPr>
            <p:ph type="title"/>
          </p:nvPr>
        </p:nvSpPr>
        <p:spPr>
          <a:xfrm>
            <a:off x="414425" y="86250"/>
            <a:ext cx="8229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/>
              <a:t>Task 1: LLM Model and Comparison </a:t>
            </a:r>
            <a:endParaRPr b="1" sz="2000"/>
          </a:p>
        </p:txBody>
      </p:sp>
      <p:pic>
        <p:nvPicPr>
          <p:cNvPr id="737" name="Google Shape;737;g2d1af12d619_1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738" name="Google Shape;738;g2d1af12d619_1_182"/>
          <p:cNvSpPr/>
          <p:nvPr/>
        </p:nvSpPr>
        <p:spPr>
          <a:xfrm>
            <a:off x="6169025" y="863100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g2d1af12d619_1_182"/>
          <p:cNvSpPr/>
          <p:nvPr/>
        </p:nvSpPr>
        <p:spPr>
          <a:xfrm>
            <a:off x="3240400" y="862975"/>
            <a:ext cx="27222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g2d1af12d619_1_182"/>
          <p:cNvSpPr txBox="1"/>
          <p:nvPr>
            <p:ph type="title"/>
          </p:nvPr>
        </p:nvSpPr>
        <p:spPr>
          <a:xfrm>
            <a:off x="6168925" y="506850"/>
            <a:ext cx="2382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Random Forest</a:t>
            </a:r>
            <a:endParaRPr b="1" sz="1500"/>
          </a:p>
        </p:txBody>
      </p:sp>
      <p:sp>
        <p:nvSpPr>
          <p:cNvPr id="741" name="Google Shape;741;g2d1af12d619_1_182"/>
          <p:cNvSpPr txBox="1"/>
          <p:nvPr>
            <p:ph type="title"/>
          </p:nvPr>
        </p:nvSpPr>
        <p:spPr>
          <a:xfrm>
            <a:off x="3206375" y="506850"/>
            <a:ext cx="2948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XGBoost</a:t>
            </a:r>
            <a:endParaRPr b="1" sz="1500"/>
          </a:p>
        </p:txBody>
      </p:sp>
      <p:pic>
        <p:nvPicPr>
          <p:cNvPr id="742" name="Google Shape;742;g2d1af12d619_1_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9900" y="2571750"/>
            <a:ext cx="1600058" cy="18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2d1af12d619_1_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0563" y="2558275"/>
            <a:ext cx="1771616" cy="1807771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2d1af12d619_1_182"/>
          <p:cNvSpPr txBox="1"/>
          <p:nvPr/>
        </p:nvSpPr>
        <p:spPr>
          <a:xfrm>
            <a:off x="6169050" y="863100"/>
            <a:ext cx="25404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lgorithm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agging technique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Aggregates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utput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 learners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for smaller datasets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2d1af12d619_1_182"/>
          <p:cNvSpPr txBox="1"/>
          <p:nvPr/>
        </p:nvSpPr>
        <p:spPr>
          <a:xfrm>
            <a:off x="3240400" y="862975"/>
            <a:ext cx="27222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lgorithm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oosting technique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Aggregates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utput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Sequential learners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for smaller datasets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2d1af12d619_1_182"/>
          <p:cNvSpPr/>
          <p:nvPr/>
        </p:nvSpPr>
        <p:spPr>
          <a:xfrm>
            <a:off x="228775" y="862975"/>
            <a:ext cx="28887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2d1af12d619_1_182"/>
          <p:cNvSpPr txBox="1"/>
          <p:nvPr>
            <p:ph type="title"/>
          </p:nvPr>
        </p:nvSpPr>
        <p:spPr>
          <a:xfrm>
            <a:off x="346500" y="506850"/>
            <a:ext cx="2660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RoBERTa/ChemBERTa (LLM)</a:t>
            </a:r>
            <a:endParaRPr b="1" sz="1500"/>
          </a:p>
        </p:txBody>
      </p:sp>
      <p:sp>
        <p:nvSpPr>
          <p:cNvPr id="748" name="Google Shape;748;g2d1af12d619_1_182"/>
          <p:cNvSpPr txBox="1"/>
          <p:nvPr/>
        </p:nvSpPr>
        <p:spPr>
          <a:xfrm>
            <a:off x="228775" y="863100"/>
            <a:ext cx="2888700" cy="3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0" i="0" lang="en" sz="1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obustly </a:t>
            </a:r>
            <a:r>
              <a:rPr b="0" i="0" lang="en" sz="1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ptimized BERT </a:t>
            </a:r>
            <a:r>
              <a:rPr b="0" i="0" lang="en" sz="1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raining </a:t>
            </a:r>
            <a:r>
              <a:rPr b="0" i="0" lang="en" sz="1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pproach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Builds on BERT,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odifies hyperparameters, removing the next-sentence pretraining objective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raining with larger batches and learning rates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 Dynamic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asking (training)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yte pair encoding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"/>
          <p:cNvSpPr txBox="1"/>
          <p:nvPr>
            <p:ph type="title"/>
          </p:nvPr>
        </p:nvSpPr>
        <p:spPr>
          <a:xfrm>
            <a:off x="457200" y="394050"/>
            <a:ext cx="8229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Goal 1: Molecular property prediction</a:t>
            </a:r>
            <a:endParaRPr b="1" sz="2000"/>
          </a:p>
        </p:txBody>
      </p:sp>
      <p:sp>
        <p:nvSpPr>
          <p:cNvPr id="754" name="Google Shape;754;p8"/>
          <p:cNvSpPr txBox="1"/>
          <p:nvPr>
            <p:ph idx="1" type="body"/>
          </p:nvPr>
        </p:nvSpPr>
        <p:spPr>
          <a:xfrm>
            <a:off x="521525" y="808000"/>
            <a:ext cx="39849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900">
                <a:solidFill>
                  <a:schemeClr val="dk1"/>
                </a:solidFill>
              </a:rPr>
              <a:t>Challenges: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</a:rPr>
              <a:t>Identifying potential tokenization technique.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</a:rPr>
              <a:t>LLMs require huge data where we had only 5000 samples and extended to 90000.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</a:rPr>
              <a:t>Selecting appropriate model and its hyperparameters is time intensive. 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755" name="Google Shape;7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756" name="Google Shape;756;p8"/>
          <p:cNvSpPr txBox="1"/>
          <p:nvPr/>
        </p:nvSpPr>
        <p:spPr>
          <a:xfrm>
            <a:off x="4824050" y="808000"/>
            <a:ext cx="3750900" cy="27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Nvidia RTX4060 to train character level and atomic level models.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DARWIN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V100 gpus to train hybrid model i.e., SPE tokenization, RoBERTa and XGBoost.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1af12d619_1_12"/>
          <p:cNvSpPr/>
          <p:nvPr/>
        </p:nvSpPr>
        <p:spPr>
          <a:xfrm>
            <a:off x="378050" y="863100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2d1af12d619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109" name="Google Shape;109;g2d1af12d619_1_12"/>
          <p:cNvSpPr txBox="1"/>
          <p:nvPr>
            <p:ph type="title"/>
          </p:nvPr>
        </p:nvSpPr>
        <p:spPr>
          <a:xfrm>
            <a:off x="454250" y="334300"/>
            <a:ext cx="2382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Task 2</a:t>
            </a:r>
            <a:endParaRPr b="1" sz="2000"/>
          </a:p>
        </p:txBody>
      </p:sp>
      <p:sp>
        <p:nvSpPr>
          <p:cNvPr id="110" name="Google Shape;110;g2d1af12d619_1_12"/>
          <p:cNvSpPr txBox="1"/>
          <p:nvPr/>
        </p:nvSpPr>
        <p:spPr>
          <a:xfrm>
            <a:off x="3066300" y="856025"/>
            <a:ext cx="57996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Task 2: Develop a chat-based model to provide a molecular structure, given a target set of properties.</a:t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096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Structures: New or modified SMILES strings</a:t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Properties: Target HOMO and LUMO energy levels</a:t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d1af12d619_1_12"/>
          <p:cNvSpPr/>
          <p:nvPr/>
        </p:nvSpPr>
        <p:spPr>
          <a:xfrm>
            <a:off x="657600" y="914050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Assign Similarity 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d1af12d619_1_12"/>
          <p:cNvSpPr/>
          <p:nvPr/>
        </p:nvSpPr>
        <p:spPr>
          <a:xfrm>
            <a:off x="668488" y="1640538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Generate Training Prompts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d1af12d619_1_12"/>
          <p:cNvSpPr/>
          <p:nvPr/>
        </p:nvSpPr>
        <p:spPr>
          <a:xfrm>
            <a:off x="613800" y="3056525"/>
            <a:ext cx="1942200" cy="1336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Closest Fit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c1cnc-2c(=O)c(=O)nc12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d1af12d619_1_12"/>
          <p:cNvSpPr/>
          <p:nvPr/>
        </p:nvSpPr>
        <p:spPr>
          <a:xfrm>
            <a:off x="1470755" y="138784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2d1af12d619_1_12"/>
          <p:cNvSpPr/>
          <p:nvPr/>
        </p:nvSpPr>
        <p:spPr>
          <a:xfrm>
            <a:off x="1470743" y="21097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2d1af12d619_1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2038" y="3799475"/>
            <a:ext cx="786425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d1af12d619_1_12"/>
          <p:cNvSpPr/>
          <p:nvPr/>
        </p:nvSpPr>
        <p:spPr>
          <a:xfrm>
            <a:off x="657588" y="2383438"/>
            <a:ext cx="18153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Fine Tune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d1af12d619_1_12"/>
          <p:cNvSpPr/>
          <p:nvPr/>
        </p:nvSpPr>
        <p:spPr>
          <a:xfrm>
            <a:off x="1470743" y="273303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d1af12d619_1_12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d1af12d619_1_12"/>
          <p:cNvSpPr txBox="1"/>
          <p:nvPr/>
        </p:nvSpPr>
        <p:spPr>
          <a:xfrm>
            <a:off x="752475" y="4365500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">
                <a:solidFill>
                  <a:schemeClr val="dk1"/>
                </a:solidFill>
              </a:rPr>
              <a:t>http://www.chemspider.com/Chemical-Structure.14112326.html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ff47e0dd10_1_5"/>
          <p:cNvSpPr txBox="1"/>
          <p:nvPr>
            <p:ph type="title"/>
          </p:nvPr>
        </p:nvSpPr>
        <p:spPr>
          <a:xfrm>
            <a:off x="151800" y="42325"/>
            <a:ext cx="8840400" cy="43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</a:rPr>
              <a:t>Demo of Llama-2-7B-Chat Model Performance</a:t>
            </a:r>
            <a:endParaRPr sz="2000">
              <a:highlight>
                <a:srgbClr val="FFFF00"/>
              </a:highlight>
            </a:endParaRPr>
          </a:p>
        </p:txBody>
      </p:sp>
      <p:pic>
        <p:nvPicPr>
          <p:cNvPr id="762" name="Google Shape;762;g1ff47e0dd10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877" y="469674"/>
            <a:ext cx="3404222" cy="3404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3" name="Google Shape;763;g1ff47e0dd10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350" y="469675"/>
            <a:ext cx="3404225" cy="34042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4" name="Google Shape;764;g1ff47e0dd10_1_5"/>
          <p:cNvSpPr txBox="1"/>
          <p:nvPr/>
        </p:nvSpPr>
        <p:spPr>
          <a:xfrm>
            <a:off x="1875375" y="469675"/>
            <a:ext cx="1669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Fine Tuning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g1ff47e0dd10_1_5"/>
          <p:cNvSpPr txBox="1"/>
          <p:nvPr/>
        </p:nvSpPr>
        <p:spPr>
          <a:xfrm>
            <a:off x="5656010" y="469675"/>
            <a:ext cx="1558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Fine Tuning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g1ff47e0dd10_1_5"/>
          <p:cNvSpPr txBox="1"/>
          <p:nvPr/>
        </p:nvSpPr>
        <p:spPr>
          <a:xfrm>
            <a:off x="678525" y="3782150"/>
            <a:ext cx="7745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Takeaway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Fine-tuning large language models for specific tasks can be achieved without the need to adjust every parameter in the model. 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g1ff47e0dd10_1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>
            <p:ph type="title"/>
          </p:nvPr>
        </p:nvSpPr>
        <p:spPr>
          <a:xfrm>
            <a:off x="303025" y="86250"/>
            <a:ext cx="8608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Project Goal</a:t>
            </a:r>
            <a:r>
              <a:rPr b="1" lang="en" sz="2000"/>
              <a:t>: Build LLM Models to Predict Properties and Generate Molecules</a:t>
            </a:r>
            <a:endParaRPr b="1" sz="2000">
              <a:highlight>
                <a:srgbClr val="FFFF00"/>
              </a:highlight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27" name="Google Shape;127;p3"/>
          <p:cNvSpPr/>
          <p:nvPr/>
        </p:nvSpPr>
        <p:spPr>
          <a:xfrm>
            <a:off x="4853400" y="759600"/>
            <a:ext cx="26991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5291800" y="810550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Assign Molecular Similarity 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5302688" y="1537038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Generate Training Prompts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5228975" y="2953025"/>
            <a:ext cx="1973400" cy="1336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Closest Fit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c1cnc-2c(=O)c(=O)nc12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(HOMO, LUMO)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6104955" y="128434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6104943" y="20062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1274" y="3835953"/>
            <a:ext cx="628800" cy="43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5291788" y="2279938"/>
            <a:ext cx="18153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Fine Tune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6104943" y="26544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1479425" y="759588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2411075" y="2641750"/>
            <a:ext cx="14769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1772575" y="915438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Input 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(SMILES)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1772550" y="1754238"/>
            <a:ext cx="1938000" cy="64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2504625" y="2725488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3182963" y="2726550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1772550" y="3717863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MO, LUMO)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2632788" y="1512745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2632688" y="2438220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2632788" y="3479188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1549625" y="2641750"/>
            <a:ext cx="8082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1628225" y="2726550"/>
            <a:ext cx="6609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Large Language Model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2744525" y="2422388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1475675" y="2414050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Evaluated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232575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581720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20af5a8a3_0_21"/>
          <p:cNvSpPr txBox="1"/>
          <p:nvPr>
            <p:ph type="title"/>
          </p:nvPr>
        </p:nvSpPr>
        <p:spPr>
          <a:xfrm>
            <a:off x="303025" y="86250"/>
            <a:ext cx="8608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Project Goal: Build LLM Models to Predict Properties and Generate Molecules</a:t>
            </a:r>
            <a:endParaRPr b="1" sz="2000">
              <a:highlight>
                <a:srgbClr val="FFFF00"/>
              </a:highlight>
            </a:endParaRPr>
          </a:p>
        </p:txBody>
      </p:sp>
      <p:pic>
        <p:nvPicPr>
          <p:cNvPr id="158" name="Google Shape;158;g2d20af5a8a3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159" name="Google Shape;159;g2d20af5a8a3_0_21"/>
          <p:cNvSpPr/>
          <p:nvPr/>
        </p:nvSpPr>
        <p:spPr>
          <a:xfrm>
            <a:off x="4853400" y="759600"/>
            <a:ext cx="26991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d20af5a8a3_0_21"/>
          <p:cNvSpPr/>
          <p:nvPr/>
        </p:nvSpPr>
        <p:spPr>
          <a:xfrm>
            <a:off x="5291800" y="810550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Assign Molecular Similarity 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d20af5a8a3_0_21"/>
          <p:cNvSpPr/>
          <p:nvPr/>
        </p:nvSpPr>
        <p:spPr>
          <a:xfrm>
            <a:off x="5302688" y="1537038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Generate Training Prompts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d20af5a8a3_0_21"/>
          <p:cNvSpPr/>
          <p:nvPr/>
        </p:nvSpPr>
        <p:spPr>
          <a:xfrm>
            <a:off x="5228975" y="2953025"/>
            <a:ext cx="1973400" cy="1336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Closest Fit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c1cnc-2c(=O)c(=O)nc12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(HOMO, LUMO)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d20af5a8a3_0_21"/>
          <p:cNvSpPr/>
          <p:nvPr/>
        </p:nvSpPr>
        <p:spPr>
          <a:xfrm>
            <a:off x="6104955" y="128434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d20af5a8a3_0_21"/>
          <p:cNvSpPr/>
          <p:nvPr/>
        </p:nvSpPr>
        <p:spPr>
          <a:xfrm>
            <a:off x="6104943" y="20062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2d20af5a8a3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1274" y="3835953"/>
            <a:ext cx="628800" cy="43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d20af5a8a3_0_21"/>
          <p:cNvSpPr/>
          <p:nvPr/>
        </p:nvSpPr>
        <p:spPr>
          <a:xfrm>
            <a:off x="5291788" y="2279938"/>
            <a:ext cx="18153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Fine Tune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d20af5a8a3_0_21"/>
          <p:cNvSpPr/>
          <p:nvPr/>
        </p:nvSpPr>
        <p:spPr>
          <a:xfrm>
            <a:off x="6104943" y="26544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d20af5a8a3_0_21"/>
          <p:cNvSpPr/>
          <p:nvPr/>
        </p:nvSpPr>
        <p:spPr>
          <a:xfrm>
            <a:off x="1479425" y="759588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d20af5a8a3_0_21"/>
          <p:cNvSpPr/>
          <p:nvPr/>
        </p:nvSpPr>
        <p:spPr>
          <a:xfrm>
            <a:off x="2411075" y="2641750"/>
            <a:ext cx="14769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d20af5a8a3_0_21"/>
          <p:cNvSpPr/>
          <p:nvPr/>
        </p:nvSpPr>
        <p:spPr>
          <a:xfrm>
            <a:off x="1772575" y="915438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Input 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(SMILES)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d20af5a8a3_0_21"/>
          <p:cNvSpPr/>
          <p:nvPr/>
        </p:nvSpPr>
        <p:spPr>
          <a:xfrm>
            <a:off x="1772550" y="1754238"/>
            <a:ext cx="1938000" cy="64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d20af5a8a3_0_21"/>
          <p:cNvSpPr/>
          <p:nvPr/>
        </p:nvSpPr>
        <p:spPr>
          <a:xfrm>
            <a:off x="2504625" y="2725488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d20af5a8a3_0_21"/>
          <p:cNvSpPr/>
          <p:nvPr/>
        </p:nvSpPr>
        <p:spPr>
          <a:xfrm>
            <a:off x="3182963" y="2726550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d20af5a8a3_0_21"/>
          <p:cNvSpPr/>
          <p:nvPr/>
        </p:nvSpPr>
        <p:spPr>
          <a:xfrm>
            <a:off x="1772550" y="3717863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MO, LUMO)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d20af5a8a3_0_21"/>
          <p:cNvSpPr/>
          <p:nvPr/>
        </p:nvSpPr>
        <p:spPr>
          <a:xfrm>
            <a:off x="2632788" y="1512745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d20af5a8a3_0_21"/>
          <p:cNvSpPr/>
          <p:nvPr/>
        </p:nvSpPr>
        <p:spPr>
          <a:xfrm>
            <a:off x="2632688" y="2438220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d20af5a8a3_0_21"/>
          <p:cNvSpPr/>
          <p:nvPr/>
        </p:nvSpPr>
        <p:spPr>
          <a:xfrm>
            <a:off x="2632788" y="3479188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d20af5a8a3_0_21"/>
          <p:cNvSpPr/>
          <p:nvPr/>
        </p:nvSpPr>
        <p:spPr>
          <a:xfrm>
            <a:off x="1549625" y="2641750"/>
            <a:ext cx="8082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d20af5a8a3_0_21"/>
          <p:cNvSpPr/>
          <p:nvPr/>
        </p:nvSpPr>
        <p:spPr>
          <a:xfrm>
            <a:off x="1628225" y="2726550"/>
            <a:ext cx="6609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Large Language Model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d20af5a8a3_0_21"/>
          <p:cNvSpPr/>
          <p:nvPr/>
        </p:nvSpPr>
        <p:spPr>
          <a:xfrm>
            <a:off x="2744525" y="2422388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d20af5a8a3_0_21"/>
          <p:cNvSpPr/>
          <p:nvPr/>
        </p:nvSpPr>
        <p:spPr>
          <a:xfrm>
            <a:off x="1475675" y="2414050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Evaluated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d20af5a8a3_0_21"/>
          <p:cNvSpPr txBox="1"/>
          <p:nvPr/>
        </p:nvSpPr>
        <p:spPr>
          <a:xfrm>
            <a:off x="232575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d20af5a8a3_0_21"/>
          <p:cNvSpPr txBox="1"/>
          <p:nvPr/>
        </p:nvSpPr>
        <p:spPr>
          <a:xfrm>
            <a:off x="581720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d20af5a8a3_0_21"/>
          <p:cNvSpPr/>
          <p:nvPr/>
        </p:nvSpPr>
        <p:spPr>
          <a:xfrm>
            <a:off x="1657850" y="1670325"/>
            <a:ext cx="2154000" cy="82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d20af5a8a3_0_21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7eedf5279_1_26"/>
          <p:cNvSpPr/>
          <p:nvPr/>
        </p:nvSpPr>
        <p:spPr>
          <a:xfrm>
            <a:off x="234175" y="3959575"/>
            <a:ext cx="8754300" cy="5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c7eedf5279_1_26"/>
          <p:cNvSpPr txBox="1"/>
          <p:nvPr>
            <p:ph type="title"/>
          </p:nvPr>
        </p:nvSpPr>
        <p:spPr>
          <a:xfrm>
            <a:off x="363500" y="0"/>
            <a:ext cx="82296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Tokenization and Encoding: Breaking Strings into “Words”</a:t>
            </a:r>
            <a:endParaRPr b="1" sz="2000"/>
          </a:p>
        </p:txBody>
      </p:sp>
      <p:sp>
        <p:nvSpPr>
          <p:cNvPr id="192" name="Google Shape;192;g2c7eedf5279_1_26"/>
          <p:cNvSpPr/>
          <p:nvPr/>
        </p:nvSpPr>
        <p:spPr>
          <a:xfrm>
            <a:off x="1166075" y="887425"/>
            <a:ext cx="2000700" cy="50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SMILES string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NC(=O)COc1ccc(Br)cc1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c7eedf5279_1_26"/>
          <p:cNvSpPr/>
          <p:nvPr/>
        </p:nvSpPr>
        <p:spPr>
          <a:xfrm>
            <a:off x="1182350" y="3250238"/>
            <a:ext cx="1901700" cy="33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 level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c7eedf5279_1_26"/>
          <p:cNvSpPr/>
          <p:nvPr/>
        </p:nvSpPr>
        <p:spPr>
          <a:xfrm>
            <a:off x="3483513" y="3250238"/>
            <a:ext cx="1901700" cy="33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Atomic level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2c7eedf5279_1_26"/>
          <p:cNvPicPr preferRelativeResize="0"/>
          <p:nvPr/>
        </p:nvPicPr>
        <p:blipFill rotWithShape="1">
          <a:blip r:embed="rId3">
            <a:alphaModFix/>
          </a:blip>
          <a:srcRect b="17294" l="0" r="12838" t="23132"/>
          <a:stretch/>
        </p:blipFill>
        <p:spPr>
          <a:xfrm>
            <a:off x="876950" y="1694413"/>
            <a:ext cx="2578956" cy="112843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c7eedf5279_1_26"/>
          <p:cNvSpPr/>
          <p:nvPr/>
        </p:nvSpPr>
        <p:spPr>
          <a:xfrm>
            <a:off x="4048200" y="667875"/>
            <a:ext cx="4762800" cy="172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SMILES Pair Encoding</a:t>
            </a:r>
            <a:r>
              <a:rPr b="1"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driven</a:t>
            </a:r>
            <a:endParaRPr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Groups based on frequency in dataset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Matches or outperforms other tokenization methods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Easily implemented with Python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c7eedf5279_1_26"/>
          <p:cNvSpPr/>
          <p:nvPr/>
        </p:nvSpPr>
        <p:spPr>
          <a:xfrm>
            <a:off x="5784675" y="3250250"/>
            <a:ext cx="1759800" cy="33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MILES</a:t>
            </a:r>
            <a:r>
              <a:rPr b="1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Pair Encoding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g2c7eedf5279_1_26"/>
          <p:cNvCxnSpPr>
            <a:stCxn id="194" idx="3"/>
            <a:endCxn id="197" idx="1"/>
          </p:cNvCxnSpPr>
          <p:nvPr/>
        </p:nvCxnSpPr>
        <p:spPr>
          <a:xfrm>
            <a:off x="5385213" y="3420188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g2c7eedf5279_1_26"/>
          <p:cNvSpPr/>
          <p:nvPr/>
        </p:nvSpPr>
        <p:spPr>
          <a:xfrm>
            <a:off x="3091625" y="3959575"/>
            <a:ext cx="2710500" cy="50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Increasing chemical relevance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c7eedf5279_1_26"/>
          <p:cNvSpPr txBox="1"/>
          <p:nvPr/>
        </p:nvSpPr>
        <p:spPr>
          <a:xfrm>
            <a:off x="1032800" y="3675550"/>
            <a:ext cx="2200800" cy="23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c7eedf5279_1_26"/>
          <p:cNvSpPr txBox="1"/>
          <p:nvPr/>
        </p:nvSpPr>
        <p:spPr>
          <a:xfrm>
            <a:off x="3434025" y="3675550"/>
            <a:ext cx="2000700" cy="23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(=O)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(Br)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c7eedf5279_1_26"/>
          <p:cNvSpPr txBox="1"/>
          <p:nvPr/>
        </p:nvSpPr>
        <p:spPr>
          <a:xfrm>
            <a:off x="5920725" y="3698200"/>
            <a:ext cx="1441800" cy="23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C(=O)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c1ccccc1</a:t>
            </a:r>
            <a:r>
              <a:rPr b="1" i="0" lang="en" sz="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(Br)</a:t>
            </a:r>
            <a:endParaRPr b="1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g2c7eedf5279_1_26"/>
          <p:cNvCxnSpPr>
            <a:stCxn id="193" idx="3"/>
            <a:endCxn id="194" idx="1"/>
          </p:cNvCxnSpPr>
          <p:nvPr/>
        </p:nvCxnSpPr>
        <p:spPr>
          <a:xfrm>
            <a:off x="3084050" y="3420188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" name="Google Shape;204;g2c7eedf5279_1_26"/>
          <p:cNvSpPr txBox="1"/>
          <p:nvPr/>
        </p:nvSpPr>
        <p:spPr>
          <a:xfrm>
            <a:off x="3661275" y="4530700"/>
            <a:ext cx="548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 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Li, X.; Fourches, D. SMILES Pair Encoding: A Data-Driven Substructure Tokenization Algorithm for Deep Learning. </a:t>
            </a:r>
            <a:r>
              <a:rPr i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Journal of Chemical Information and Modeling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(4), 1560–1569.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2c7eedf5279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206" name="Google Shape;206;g2c7eedf5279_1_26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c7eedf5279_1_26"/>
          <p:cNvSpPr txBox="1"/>
          <p:nvPr/>
        </p:nvSpPr>
        <p:spPr>
          <a:xfrm>
            <a:off x="0" y="4346825"/>
            <a:ext cx="2486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</a:rPr>
              <a:t>https://www.pirika.com/Program/2019/RDKit-SmilesViewer.html</a:t>
            </a:r>
            <a:endParaRPr sz="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20af5a8a3_0_52"/>
          <p:cNvSpPr txBox="1"/>
          <p:nvPr>
            <p:ph type="title"/>
          </p:nvPr>
        </p:nvSpPr>
        <p:spPr>
          <a:xfrm>
            <a:off x="303025" y="86250"/>
            <a:ext cx="8608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/>
              <a:t>Project Goal: Build LLM Models to Predict Properties and Generate Molecules</a:t>
            </a:r>
            <a:endParaRPr b="1" sz="2000">
              <a:highlight>
                <a:srgbClr val="FFFF00"/>
              </a:highlight>
            </a:endParaRPr>
          </a:p>
        </p:txBody>
      </p:sp>
      <p:pic>
        <p:nvPicPr>
          <p:cNvPr id="213" name="Google Shape;213;g2d20af5a8a3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883" y="4593118"/>
            <a:ext cx="1376323" cy="4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</p:pic>
      <p:sp>
        <p:nvSpPr>
          <p:cNvPr id="214" name="Google Shape;214;g2d20af5a8a3_0_52"/>
          <p:cNvSpPr/>
          <p:nvPr/>
        </p:nvSpPr>
        <p:spPr>
          <a:xfrm>
            <a:off x="4853400" y="759600"/>
            <a:ext cx="26991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d20af5a8a3_0_52"/>
          <p:cNvSpPr/>
          <p:nvPr/>
        </p:nvSpPr>
        <p:spPr>
          <a:xfrm>
            <a:off x="5291800" y="810550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Assign Molecular Similarity 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d20af5a8a3_0_52"/>
          <p:cNvSpPr/>
          <p:nvPr/>
        </p:nvSpPr>
        <p:spPr>
          <a:xfrm>
            <a:off x="5302688" y="1537038"/>
            <a:ext cx="1815300" cy="42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Generate Training Prompts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d20af5a8a3_0_52"/>
          <p:cNvSpPr/>
          <p:nvPr/>
        </p:nvSpPr>
        <p:spPr>
          <a:xfrm>
            <a:off x="5228975" y="2953025"/>
            <a:ext cx="1973400" cy="1336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Closest Fit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c1cnc-2c(=O)c(=O)nc12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(HOMO, LUMO)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d20af5a8a3_0_52"/>
          <p:cNvSpPr/>
          <p:nvPr/>
        </p:nvSpPr>
        <p:spPr>
          <a:xfrm>
            <a:off x="6104955" y="1284341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d20af5a8a3_0_52"/>
          <p:cNvSpPr/>
          <p:nvPr/>
        </p:nvSpPr>
        <p:spPr>
          <a:xfrm>
            <a:off x="6104943" y="20062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2d20af5a8a3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1274" y="3835953"/>
            <a:ext cx="628800" cy="43272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d20af5a8a3_0_52"/>
          <p:cNvSpPr/>
          <p:nvPr/>
        </p:nvSpPr>
        <p:spPr>
          <a:xfrm>
            <a:off x="5291788" y="2279938"/>
            <a:ext cx="18153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Fine Tune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d20af5a8a3_0_52"/>
          <p:cNvSpPr/>
          <p:nvPr/>
        </p:nvSpPr>
        <p:spPr>
          <a:xfrm>
            <a:off x="6104943" y="2654444"/>
            <a:ext cx="189000" cy="1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d20af5a8a3_0_52"/>
          <p:cNvSpPr/>
          <p:nvPr/>
        </p:nvSpPr>
        <p:spPr>
          <a:xfrm>
            <a:off x="1479425" y="759588"/>
            <a:ext cx="2540400" cy="358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d20af5a8a3_0_52"/>
          <p:cNvSpPr/>
          <p:nvPr/>
        </p:nvSpPr>
        <p:spPr>
          <a:xfrm>
            <a:off x="2411075" y="2641750"/>
            <a:ext cx="14769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d20af5a8a3_0_52"/>
          <p:cNvSpPr/>
          <p:nvPr/>
        </p:nvSpPr>
        <p:spPr>
          <a:xfrm>
            <a:off x="1772575" y="915438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 Input 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(SMILES)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d20af5a8a3_0_52"/>
          <p:cNvSpPr/>
          <p:nvPr/>
        </p:nvSpPr>
        <p:spPr>
          <a:xfrm>
            <a:off x="1772550" y="1754238"/>
            <a:ext cx="1938000" cy="64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d20af5a8a3_0_52"/>
          <p:cNvSpPr/>
          <p:nvPr/>
        </p:nvSpPr>
        <p:spPr>
          <a:xfrm>
            <a:off x="2504625" y="2725488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d20af5a8a3_0_52"/>
          <p:cNvSpPr/>
          <p:nvPr/>
        </p:nvSpPr>
        <p:spPr>
          <a:xfrm>
            <a:off x="3182963" y="2726550"/>
            <a:ext cx="6288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d20af5a8a3_0_52"/>
          <p:cNvSpPr/>
          <p:nvPr/>
        </p:nvSpPr>
        <p:spPr>
          <a:xfrm>
            <a:off x="1772550" y="3717863"/>
            <a:ext cx="1938000" cy="550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MO, LUMO)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d20af5a8a3_0_52"/>
          <p:cNvSpPr/>
          <p:nvPr/>
        </p:nvSpPr>
        <p:spPr>
          <a:xfrm>
            <a:off x="2632788" y="1512745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d20af5a8a3_0_52"/>
          <p:cNvSpPr/>
          <p:nvPr/>
        </p:nvSpPr>
        <p:spPr>
          <a:xfrm>
            <a:off x="2632688" y="2438220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d20af5a8a3_0_52"/>
          <p:cNvSpPr/>
          <p:nvPr/>
        </p:nvSpPr>
        <p:spPr>
          <a:xfrm>
            <a:off x="2632788" y="3479188"/>
            <a:ext cx="172200" cy="1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d20af5a8a3_0_52"/>
          <p:cNvSpPr/>
          <p:nvPr/>
        </p:nvSpPr>
        <p:spPr>
          <a:xfrm>
            <a:off x="1549625" y="2641750"/>
            <a:ext cx="808200" cy="82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d20af5a8a3_0_52"/>
          <p:cNvSpPr/>
          <p:nvPr/>
        </p:nvSpPr>
        <p:spPr>
          <a:xfrm>
            <a:off x="1628225" y="2726550"/>
            <a:ext cx="660900" cy="693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Large Language Model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d20af5a8a3_0_52"/>
          <p:cNvSpPr/>
          <p:nvPr/>
        </p:nvSpPr>
        <p:spPr>
          <a:xfrm>
            <a:off x="2744525" y="2422388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d20af5a8a3_0_52"/>
          <p:cNvSpPr/>
          <p:nvPr/>
        </p:nvSpPr>
        <p:spPr>
          <a:xfrm>
            <a:off x="1475675" y="2414050"/>
            <a:ext cx="966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Evaluated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d20af5a8a3_0_52"/>
          <p:cNvSpPr txBox="1"/>
          <p:nvPr/>
        </p:nvSpPr>
        <p:spPr>
          <a:xfrm>
            <a:off x="232575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d20af5a8a3_0_52"/>
          <p:cNvSpPr txBox="1"/>
          <p:nvPr/>
        </p:nvSpPr>
        <p:spPr>
          <a:xfrm>
            <a:off x="5817200" y="481950"/>
            <a:ext cx="78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d20af5a8a3_0_52"/>
          <p:cNvSpPr/>
          <p:nvPr/>
        </p:nvSpPr>
        <p:spPr>
          <a:xfrm>
            <a:off x="1479425" y="2449955"/>
            <a:ext cx="2475300" cy="115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d20af5a8a3_0_52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9c4e51077_0_8"/>
          <p:cNvSpPr txBox="1"/>
          <p:nvPr>
            <p:ph type="title"/>
          </p:nvPr>
        </p:nvSpPr>
        <p:spPr>
          <a:xfrm>
            <a:off x="457200" y="39975"/>
            <a:ext cx="82296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>
                <a:solidFill>
                  <a:schemeClr val="dk1"/>
                </a:solidFill>
              </a:rPr>
              <a:t>BERT: Bidirectional Encoder Representations from Transformers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46" name="Google Shape;246;g2d9c4e51077_0_8"/>
          <p:cNvPicPr preferRelativeResize="0"/>
          <p:nvPr/>
        </p:nvPicPr>
        <p:blipFill rotWithShape="1">
          <a:blip r:embed="rId3">
            <a:alphaModFix/>
          </a:blip>
          <a:srcRect b="3512" l="3202" r="14890" t="0"/>
          <a:stretch/>
        </p:blipFill>
        <p:spPr>
          <a:xfrm>
            <a:off x="4691750" y="1135275"/>
            <a:ext cx="4150350" cy="270988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d9c4e51077_0_8"/>
          <p:cNvSpPr txBox="1"/>
          <p:nvPr/>
        </p:nvSpPr>
        <p:spPr>
          <a:xfrm>
            <a:off x="243850" y="2490275"/>
            <a:ext cx="43818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for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Analysis, Question Answering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prediction, Text generation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d9c4e51077_0_8"/>
          <p:cNvSpPr txBox="1"/>
          <p:nvPr/>
        </p:nvSpPr>
        <p:spPr>
          <a:xfrm>
            <a:off x="243850" y="693400"/>
            <a:ext cx="4276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Masked language model (MLM)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sentence prediction (NSP)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d9c4e51077_0_8"/>
          <p:cNvSpPr txBox="1"/>
          <p:nvPr/>
        </p:nvSpPr>
        <p:spPr>
          <a:xfrm>
            <a:off x="243850" y="1573050"/>
            <a:ext cx="45174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Transformers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ttention mechanism for contextual learning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BERT with parallel training o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large datasets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d9c4e51077_0_8"/>
          <p:cNvSpPr txBox="1"/>
          <p:nvPr/>
        </p:nvSpPr>
        <p:spPr>
          <a:xfrm>
            <a:off x="270700" y="3440675"/>
            <a:ext cx="43281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based models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RoBERTa,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BioBERT, VideoBERT, ALBERT etc.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d9c4e51077_0_8"/>
          <p:cNvSpPr txBox="1"/>
          <p:nvPr/>
        </p:nvSpPr>
        <p:spPr>
          <a:xfrm>
            <a:off x="15550" y="4722750"/>
            <a:ext cx="598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d9c4e51077_0_8"/>
          <p:cNvSpPr txBox="1"/>
          <p:nvPr/>
        </p:nvSpPr>
        <p:spPr>
          <a:xfrm>
            <a:off x="3652200" y="4489400"/>
            <a:ext cx="549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(17) </a:t>
            </a:r>
            <a:r>
              <a:rPr lang="en" sz="7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BERT 101 - State Of The Art NLP Model Explained (huggingface.co)</a:t>
            </a: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D Primary and Secondary">
      <a:dk1>
        <a:srgbClr val="000000"/>
      </a:dk1>
      <a:lt1>
        <a:srgbClr val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